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94" r:id="rId4"/>
  </p:sldMasterIdLst>
  <p:notesMasterIdLst>
    <p:notesMasterId r:id="rId28"/>
  </p:notesMasterIdLst>
  <p:handoutMasterIdLst>
    <p:handoutMasterId r:id="rId29"/>
  </p:handoutMasterIdLst>
  <p:sldIdLst>
    <p:sldId id="504" r:id="rId5"/>
    <p:sldId id="654" r:id="rId6"/>
    <p:sldId id="661" r:id="rId7"/>
    <p:sldId id="341" r:id="rId8"/>
    <p:sldId id="601" r:id="rId9"/>
    <p:sldId id="602" r:id="rId10"/>
    <p:sldId id="603" r:id="rId11"/>
    <p:sldId id="604" r:id="rId12"/>
    <p:sldId id="616" r:id="rId13"/>
    <p:sldId id="606" r:id="rId14"/>
    <p:sldId id="607" r:id="rId15"/>
    <p:sldId id="611" r:id="rId16"/>
    <p:sldId id="656" r:id="rId17"/>
    <p:sldId id="612" r:id="rId18"/>
    <p:sldId id="660" r:id="rId19"/>
    <p:sldId id="608" r:id="rId20"/>
    <p:sldId id="657" r:id="rId21"/>
    <p:sldId id="658" r:id="rId22"/>
    <p:sldId id="653" r:id="rId23"/>
    <p:sldId id="417" r:id="rId24"/>
    <p:sldId id="652" r:id="rId25"/>
    <p:sldId id="609" r:id="rId26"/>
    <p:sldId id="662" r:id="rId2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A4"/>
    <a:srgbClr val="4472C4"/>
    <a:srgbClr val="CC0000"/>
    <a:srgbClr val="109648"/>
    <a:srgbClr val="F7941D"/>
    <a:srgbClr val="00820C"/>
    <a:srgbClr val="909C9C"/>
    <a:srgbClr val="005808"/>
    <a:srgbClr val="33CC33"/>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8" autoAdjust="0"/>
    <p:restoredTop sz="76034" autoAdjust="0"/>
  </p:normalViewPr>
  <p:slideViewPr>
    <p:cSldViewPr snapToGrid="0">
      <p:cViewPr varScale="1">
        <p:scale>
          <a:sx n="45" d="100"/>
          <a:sy n="45" d="100"/>
        </p:scale>
        <p:origin x="1424" y="260"/>
      </p:cViewPr>
      <p:guideLst>
        <p:guide orient="horz" pos="816"/>
        <p:guide pos="1280"/>
      </p:guideLst>
    </p:cSldViewPr>
  </p:slideViewPr>
  <p:notesTextViewPr>
    <p:cViewPr>
      <p:scale>
        <a:sx n="1" d="1"/>
        <a:sy n="1" d="1"/>
      </p:scale>
      <p:origin x="0" y="-1232"/>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7A535028-2A97-4872-8B36-093DC4091583}"/>
    <pc:docChg chg="modSld">
      <pc:chgData name="Gallagher, Darby (CDC/GHC/DGHP)" userId="a845a694-00ae-430c-a73d-6baae6728f31" providerId="ADAL" clId="{7A535028-2A97-4872-8B36-093DC4091583}" dt="2025-03-19T16:32:05.426" v="0" actId="1076"/>
      <pc:docMkLst>
        <pc:docMk/>
      </pc:docMkLst>
      <pc:sldChg chg="modSp mod">
        <pc:chgData name="Gallagher, Darby (CDC/GHC/DGHP)" userId="a845a694-00ae-430c-a73d-6baae6728f31" providerId="ADAL" clId="{7A535028-2A97-4872-8B36-093DC4091583}" dt="2025-03-19T16:32:05.426" v="0" actId="1076"/>
        <pc:sldMkLst>
          <pc:docMk/>
          <pc:sldMk cId="1436260179" sldId="606"/>
        </pc:sldMkLst>
        <pc:picChg chg="mod">
          <ac:chgData name="Gallagher, Darby (CDC/GHC/DGHP)" userId="a845a694-00ae-430c-a73d-6baae6728f31" providerId="ADAL" clId="{7A535028-2A97-4872-8B36-093DC4091583}" dt="2025-03-19T16:32:05.426" v="0" actId="1076"/>
          <ac:picMkLst>
            <pc:docMk/>
            <pc:sldMk cId="1436260179" sldId="606"/>
            <ac:picMk id="6" creationId="{26173584-258F-A937-F3CE-C719795782B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7912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FETPF2.0_f08_</a:t>
            </a:r>
            <a:r>
              <a:rPr lang="en-US"/>
              <a:t>Communicate</a:t>
            </a:r>
            <a:r>
              <a:rPr lang="en-US" altLang="en-US"/>
              <a:t>_PPT_2020-02.pptx</a:t>
            </a:r>
          </a:p>
        </p:txBody>
      </p:sp>
      <p:sp>
        <p:nvSpPr>
          <p:cNvPr id="129029" name="Rectangle 5"/>
          <p:cNvSpPr>
            <a:spLocks noGrp="1" noChangeArrowheads="1"/>
          </p:cNvSpPr>
          <p:nvPr>
            <p:ph type="sldNum" sz="quarter" idx="3"/>
          </p:nvPr>
        </p:nvSpPr>
        <p:spPr bwMode="auto">
          <a:xfrm>
            <a:off x="6172200" y="8829675"/>
            <a:ext cx="8366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xmlns:p14="http://schemas.microsoft.com/office/powerpoint/2010/main" xmlns="">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GT" b="1" noProof="0" dirty="0">
                <a:latin typeface="Arial" panose="020B0604020202020204" pitchFamily="34" charset="0"/>
                <a:cs typeface="Arial" panose="020B0604020202020204" pitchFamily="34" charset="0"/>
              </a:rPr>
              <a:t>Notas para el instructor: </a:t>
            </a:r>
          </a:p>
          <a:p>
            <a:endParaRPr lang="es-GT"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GT" b="1" noProof="0" dirty="0">
              <a:latin typeface="Arial" panose="020B0604020202020204" pitchFamily="34" charset="0"/>
              <a:cs typeface="Arial" panose="020B0604020202020204" pitchFamily="34" charset="0"/>
            </a:endParaRPr>
          </a:p>
          <a:p>
            <a:endParaRPr lang="es-GT"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a:t>
            </a:r>
            <a:r>
              <a:rPr lang="es-GT" b="0" u="none" noProof="0" dirty="0">
                <a:latin typeface="Arial" panose="020B0604020202020204" pitchFamily="34" charset="0"/>
                <a:cs typeface="Arial" panose="020B0604020202020204" pitchFamily="34" charset="0"/>
              </a:rPr>
              <a:t>: a</a:t>
            </a:r>
            <a:r>
              <a:rPr lang="es-GT" noProof="0" dirty="0">
                <a:latin typeface="Arial" panose="020B0604020202020204" pitchFamily="34" charset="0"/>
                <a:cs typeface="Arial" panose="020B0604020202020204" pitchFamily="34" charset="0"/>
              </a:rPr>
              <a:t>hora hablaremos acerca de como comunicar la información de la vigilancia.</a:t>
            </a:r>
          </a:p>
          <a:p>
            <a:pPr marL="171450" indent="-171450">
              <a:buFont typeface="Wingdings" panose="05000000000000000000" pitchFamily="2" charset="2"/>
              <a:buChar char="§"/>
            </a:pPr>
            <a:endParaRPr lang="en-US" altLang="en-US"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tiene un ejemplar impreso del Boletín de Epidemiología del Ministerio de Sanidad (o del INSP), o un informe de otros ministerios, muéstrelo ahora.</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Los responsables de la vigilancia a nivel distrital deben elaborar un plan sobre qué publicar y con qué frecuencia.  Los informes semanales pueden consistir principalmente en tablas y gráficos, incluidas las enfermedades con potencial epidémico. Estos informes son analizados y revisados principalmente por el personal interno. Si se reconoce un evento inusual, puede ser importante una comunicación posterior.</a:t>
            </a:r>
          </a:p>
          <a:p>
            <a:pPr marL="628650" marR="0" lvl="1" indent="-171450">
              <a:lnSpc>
                <a:spcPct val="115000"/>
              </a:lnSpc>
              <a:spcBef>
                <a:spcPts val="0"/>
              </a:spcBef>
              <a:spcAft>
                <a:spcPts val="12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Los informes mensuales o trimestrales suelen utilizarse como base para un boletín que se distribuye a los proveedores de asistencia sanitaria del distrito. También podrían distribuirse a las oficinas de distrito de otros sectores. Los resúmenes anuales para cada enfermedad de declaración obligatoria o grupo de enfermedades relacionadas son valiosos para la planificación de programas y como referencias de base. Es importante retroalimentar a los profesionales sanitarios, los cuidadores de animales y los laboratorios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que podrían considerarse los usuarios finales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del distrito.</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centros pueden utilizar la retroalimentación sobre la calidad de la vigilancia de enfermedades para mejorar su planificación y tomar medidas.</a:t>
            </a:r>
          </a:p>
          <a:p>
            <a:pPr marL="800100" marR="0" lvl="1" indent="-3429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retroalimentación también debe transmitir el importante mensaje de que los informes de los centros se utilizan y aprecian.</a:t>
            </a:r>
          </a:p>
          <a:p>
            <a:pPr marL="800100" marR="0" lvl="1" indent="-342900">
              <a:lnSpc>
                <a:spcPct val="115000"/>
              </a:lnSpc>
              <a:spcBef>
                <a:spcPts val="0"/>
              </a:spcBef>
              <a:spcAft>
                <a:spcPts val="1200"/>
              </a:spcAft>
              <a:buFont typeface="Courier New" panose="02070309020205020404" pitchFamily="49" charset="0"/>
              <a:buChar char="o"/>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Explique a los participantes que completar el informe semanal será una actividad de campo obligatoria.</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2343325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comunicaciones también son un componente clave de la preparación para emergencias. Garantizar la actualización periódica de la información de contacto puede facilitar las conversaciones bidireccionales sobre cuestiones de salud pública de importancia crítica.</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Hay que animar a los clínicos de los centros de salud o a los laboratoristas a que simplemente llamen por teléfono o envíen un correo electrónico para comentar un acontecimiento sanitario inusual o hablar de lo que puede representar la fase inicial de un brote de enfermedad en el distrito. Este mismo concepto se aplica a los responsables de vigilancia de distintos sectores. Establecer una red de contactos con los que se pueda comunicar cuando surja un posible brote zoonótico es crucial. Con las enfermedades infecciosas emergentes, esto es especialmente importante, ya que los científicos pueden no saber aún si la enfermedad es zoonótica, transmitida por vectores o simplemente transmitida de persona a persona. </a:t>
            </a:r>
          </a:p>
          <a:p>
            <a:pPr marL="0" marR="0" indent="0">
              <a:lnSpc>
                <a:spcPct val="115000"/>
              </a:lnSpc>
              <a:spcBef>
                <a:spcPts val="0"/>
              </a:spcBef>
              <a:spcAft>
                <a:spcPts val="1200"/>
              </a:spcAft>
              <a:buFont typeface="Wingdings" panose="05000000000000000000" pitchFamily="2" charset="2"/>
              <a:buNone/>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Abrir y mantener canales de comunicación de forma rutinaria aumenta la probabilidad de que éstos funcionen mejor en una situación de emergencia. Una epidemia o una catástrofe natural requieren trabajo en equipo, y el éxito del trabajo en equipo requiere comunicaciones eficaces.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en el caso de las enfermedades prioritarias, puede existir un umbral de alerta específico para cada enfermedad (por ejemplo, meningitis meningocócica). Una vez superado el umbral, la comunicación puede orientar las medidas de preparación y las acciones necesarias. Los detalles de estas acciones se discutirán en la siguiente sesión.</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714900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"Una Sola Salud" debe tenerse en cuenta en todo el ciclo de vigilancia de la salud pública. Sin embargo, el enfoque de Una Sola Salud es especialmente importante a la hora de comunicar la información de vigilancia. Cuando se plantee la pregunta "¿Quién necesita esta información?", recuerde que la comunicación debe ser bidireccional. Si los socios de Una Sola Salud contribuyen con datos a un sistema de vigilancia, también deben recibir resúmenes sobre los hallazgos de dicho sistema.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pregunta "¿Qué debe comunicarse?" puede variar según el socio, pero considere las implicaciones de los datos de vigilancia y el impacto que podrían tener en la salud humana, animal y medioambiental. Incluir resúmenes de cómo estos datos pueden informar tanto a la salud pública como a la salud animal y del ecosistema puede ayudar a establecer relaciones con socios multidisciplinares y a mantener su apoyo continuo para compartir datos para sistemas combinados de vigilancia de Una Salud.</a:t>
            </a:r>
          </a:p>
          <a:p>
            <a:pPr marL="0" marR="0">
              <a:lnSpc>
                <a:spcPct val="115000"/>
              </a:lnSpc>
              <a:spcBef>
                <a:spcPts val="0"/>
              </a:spcBef>
              <a:spcAft>
                <a:spcPts val="1200"/>
              </a:spcAf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2802470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a:ea typeface="Times New Roman" panose="02020603050405020304" pitchFamily="18" charset="0"/>
                <a:cs typeface="Arial"/>
              </a:rPr>
              <a:t>Diga: </a:t>
            </a:r>
            <a:r>
              <a:rPr lang="es-ES" sz="1200" noProof="0" dirty="0">
                <a:effectLst/>
                <a:latin typeface="Arial"/>
                <a:ea typeface="Times New Roman" panose="02020603050405020304" pitchFamily="18" charset="0"/>
                <a:cs typeface="Arial"/>
              </a:rPr>
              <a:t>Un ejemplo de las comunicaciones importantes con el enfoque de Una Sola Salud puede encontrarse en la vigilancia de un patógeno fúngico zoonótico emergente en Brasil llamado </a:t>
            </a:r>
            <a:r>
              <a:rPr lang="es-ES" sz="1200" i="1" noProof="0" dirty="0" err="1">
                <a:effectLst/>
                <a:latin typeface="Arial"/>
                <a:ea typeface="Times New Roman" panose="02020603050405020304" pitchFamily="18" charset="0"/>
                <a:cs typeface="Arial"/>
              </a:rPr>
              <a:t>Sporothrix</a:t>
            </a:r>
            <a:r>
              <a:rPr lang="es-ES" sz="1200" i="1" noProof="0" dirty="0">
                <a:effectLst/>
                <a:latin typeface="Arial"/>
                <a:ea typeface="Times New Roman" panose="02020603050405020304" pitchFamily="18" charset="0"/>
                <a:cs typeface="Arial"/>
              </a:rPr>
              <a:t> </a:t>
            </a:r>
            <a:r>
              <a:rPr lang="es-ES" sz="1200" i="1" noProof="0" dirty="0" err="1">
                <a:effectLst/>
                <a:latin typeface="Arial"/>
                <a:ea typeface="Times New Roman" panose="02020603050405020304" pitchFamily="18" charset="0"/>
                <a:cs typeface="Arial"/>
              </a:rPr>
              <a:t>brasiliensis</a:t>
            </a:r>
            <a:r>
              <a:rPr lang="es-ES" sz="1200" noProof="0" dirty="0">
                <a:effectLst/>
                <a:latin typeface="Arial"/>
                <a:ea typeface="Times New Roman" panose="02020603050405020304" pitchFamily="18" charset="0"/>
                <a:cs typeface="Arial"/>
              </a:rPr>
              <a:t>, que causa la esporotricosis transmitida por los gatos</a:t>
            </a:r>
            <a:r>
              <a:rPr lang="es-ES" noProof="0" dirty="0">
                <a:latin typeface="Arial"/>
                <a:ea typeface="Times New Roman" panose="02020603050405020304" pitchFamily="18" charset="0"/>
                <a:cs typeface="Arial"/>
              </a:rPr>
              <a:t>. </a:t>
            </a:r>
          </a:p>
          <a:p>
            <a:pPr>
              <a:lnSpc>
                <a:spcPct val="114999"/>
              </a:lnSpc>
              <a:spcBef>
                <a:spcPts val="0"/>
              </a:spcBef>
              <a:spcAft>
                <a:spcPts val="1200"/>
              </a:spcAft>
            </a:pPr>
            <a:endParaRPr lang="es-ES" noProof="0" dirty="0">
              <a:latin typeface="Arial"/>
              <a:cs typeface="Arial"/>
            </a:endParaRPr>
          </a:p>
          <a:p>
            <a:pPr marL="171450" indent="-171450">
              <a:lnSpc>
                <a:spcPct val="114999"/>
              </a:lnSpc>
              <a:spcBef>
                <a:spcPts val="0"/>
              </a:spcBef>
              <a:spcAft>
                <a:spcPts val="1200"/>
              </a:spcAft>
              <a:buFont typeface="Wingdings" panose="05000000000000000000" pitchFamily="2" charset="2"/>
              <a:buChar char="§"/>
            </a:pPr>
            <a:r>
              <a:rPr lang="es-ES" noProof="0" dirty="0">
                <a:latin typeface="Arial"/>
                <a:cs typeface="Arial"/>
              </a:rPr>
              <a:t>El hongo penetra en la piel a través de un corte o rasguño, normalmente tras entrar en contacto con material vegetal contaminado. El hongo puede propagarse entre gatos, y a humanos y perros a través de mordeduras y arañazos y por contacto con lesiones, exposición a gotitas e inhalación.</a:t>
            </a:r>
            <a:endParaRPr lang="es-ES" noProof="0" dirty="0">
              <a:latin typeface="Arial"/>
              <a:ea typeface="Times New Roman" panose="02020603050405020304" pitchFamily="18" charset="0"/>
              <a:cs typeface="Arial"/>
            </a:endParaRPr>
          </a:p>
          <a:p>
            <a:pPr>
              <a:lnSpc>
                <a:spcPct val="114999"/>
              </a:lnSpc>
              <a:spcBef>
                <a:spcPts val="0"/>
              </a:spcBef>
              <a:spcAft>
                <a:spcPts val="1200"/>
              </a:spcAft>
            </a:pPr>
            <a:endParaRPr lang="es-ES" noProof="0" dirty="0">
              <a:latin typeface="Arial"/>
              <a:ea typeface="Times New Roman" panose="02020603050405020304" pitchFamily="18" charset="0"/>
              <a:cs typeface="Arial"/>
            </a:endParaRPr>
          </a:p>
          <a:p>
            <a:pPr marL="171450" indent="-171450">
              <a:lnSpc>
                <a:spcPct val="114999"/>
              </a:lnSpc>
              <a:spcBef>
                <a:spcPts val="0"/>
              </a:spcBef>
              <a:spcAft>
                <a:spcPts val="1200"/>
              </a:spcAft>
              <a:buFont typeface="Wingdings" panose="05000000000000000000" pitchFamily="2" charset="2"/>
              <a:buChar char="§"/>
            </a:pPr>
            <a:r>
              <a:rPr lang="es-ES" noProof="0" dirty="0">
                <a:latin typeface="Arial"/>
                <a:ea typeface="Times New Roman" panose="02020603050405020304" pitchFamily="18" charset="0"/>
                <a:cs typeface="Arial"/>
              </a:rPr>
              <a:t>Un </a:t>
            </a:r>
            <a:r>
              <a:rPr lang="es-ES" sz="1200" u="none" strike="noStrike" noProof="0" dirty="0">
                <a:solidFill>
                  <a:schemeClr val="tx1"/>
                </a:solidFill>
                <a:effectLst/>
                <a:latin typeface="Arial"/>
                <a:ea typeface="Times New Roman" panose="02020603050405020304" pitchFamily="18" charset="0"/>
                <a:cs typeface="Arial"/>
              </a:rPr>
              <a:t>sistema de </a:t>
            </a:r>
            <a:r>
              <a:rPr lang="es-ES" noProof="0" dirty="0">
                <a:latin typeface="Arial"/>
                <a:ea typeface="Times New Roman" panose="02020603050405020304" pitchFamily="18" charset="0"/>
                <a:cs typeface="Arial"/>
              </a:rPr>
              <a:t>vigilancia debería ayudar a </a:t>
            </a:r>
            <a:r>
              <a:rPr lang="es-ES" sz="1200" noProof="0" dirty="0">
                <a:effectLst/>
                <a:latin typeface="Arial"/>
                <a:ea typeface="Times New Roman" panose="02020603050405020304" pitchFamily="18" charset="0"/>
                <a:cs typeface="Arial"/>
              </a:rPr>
              <a:t>identificar a los gatos con lesiones cutáneas sugestivas de </a:t>
            </a:r>
            <a:r>
              <a:rPr lang="es-ES" noProof="0" dirty="0">
                <a:latin typeface="Arial"/>
                <a:ea typeface="Times New Roman" panose="02020603050405020304" pitchFamily="18" charset="0"/>
                <a:cs typeface="Arial"/>
              </a:rPr>
              <a:t>esporotricosis, así como casos potenciales entre perros y humanos. Cuando se </a:t>
            </a:r>
            <a:r>
              <a:rPr lang="es-ES" sz="1200" noProof="0" dirty="0">
                <a:effectLst/>
                <a:latin typeface="Arial"/>
                <a:ea typeface="Times New Roman" panose="02020603050405020304" pitchFamily="18" charset="0"/>
                <a:cs typeface="Arial"/>
              </a:rPr>
              <a:t>identifica, esta información se utiliza para informar sobre las medidas de control que ayudan a reducir la contaminación ambiental con este patógeno, así como para aumentar la concienciación sobre esta enfermedad entre los profesionales médicos y de salud pública.</a:t>
            </a:r>
            <a:endParaRPr lang="es-ES" noProof="0" dirty="0">
              <a:latin typeface="Arial"/>
              <a:cs typeface="Arial"/>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1404128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 aquí ejemplos de cómo las comunicaciones en torno a un patógeno emergente se dirigieron a públicos específicos, con imágenes simplificadas y lenguaje sencillo para el público en general y mensajes dirigidos a veterinarios y médicos sobre cómo identificar, tratar y controlar la enfermedad en gatos y humanos respectivamente.</a:t>
            </a:r>
          </a:p>
          <a:p>
            <a:pPr marL="0" marR="0">
              <a:lnSpc>
                <a:spcPct val="115000"/>
              </a:lnSpc>
              <a:spcBef>
                <a:spcPts val="0"/>
              </a:spcBef>
              <a:spcAft>
                <a:spcPts val="120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a:ea typeface="Times New Roman" panose="02020603050405020304" pitchFamily="18" charset="0"/>
                <a:cs typeface="Arial"/>
              </a:rPr>
              <a:t>Pregunte: </a:t>
            </a:r>
            <a:r>
              <a:rPr lang="es-ES" sz="1200" noProof="0" dirty="0">
                <a:effectLst/>
                <a:latin typeface="Arial"/>
                <a:ea typeface="Times New Roman" panose="02020603050405020304" pitchFamily="18" charset="0"/>
                <a:cs typeface="Arial"/>
              </a:rPr>
              <a:t>¿En qué debe diferir la comunicación al público de la comunicación al personal de salud pública?</a:t>
            </a:r>
            <a:r>
              <a:rPr lang="es-ES" noProof="0" dirty="0">
                <a:latin typeface="Arial"/>
                <a:ea typeface="Times New Roman" panose="02020603050405020304" pitchFamily="18" charset="0"/>
                <a:cs typeface="Arial"/>
              </a:rPr>
              <a:t> ¿Por qué es importante?</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Reconozca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Posibles respuestas:</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Lenguaje más sencillo y no técnico, evita causar alarma y miedo innecesarios, medidas claras de prevención y control, etc.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enlace de referencia de la diapositiva puede utilizarse para acceder a estas comunicaciones en español.</a:t>
            </a:r>
          </a:p>
          <a:p>
            <a:pPr marL="0" marR="0">
              <a:lnSpc>
                <a:spcPct val="115000"/>
              </a:lnSpc>
              <a:spcBef>
                <a:spcPts val="0"/>
              </a:spcBef>
              <a:spcAft>
                <a:spcPts val="1200"/>
              </a:spcAf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34799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p>
          <a:p>
            <a:pPr marL="171450" marR="0" indent="-171450" algn="l">
              <a:lnSpc>
                <a:spcPct val="115000"/>
              </a:lnSpc>
              <a:spcBef>
                <a:spcPts val="0"/>
              </a:spcBef>
              <a:spcAft>
                <a:spcPts val="1200"/>
              </a:spcAft>
              <a:buFont typeface="Wingdings" panose="05000000000000000000" pitchFamily="2" charset="2"/>
              <a:buChar char="§"/>
            </a:pPr>
            <a:endParaRPr lang="es-GT"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los participantes que consulten en su "Cuaderno de ejercicios del participante" el ejercicio titulado: </a:t>
            </a:r>
            <a:r>
              <a:rPr lang="es-GT" sz="1200" b="1" i="0" u="none" noProof="0" dirty="0">
                <a:effectLst/>
                <a:latin typeface="Arial" panose="020B0604020202020204" pitchFamily="34" charset="0"/>
                <a:ea typeface="Times New Roman" panose="02020603050405020304" pitchFamily="18" charset="0"/>
                <a:cs typeface="Arial" panose="020B0604020202020204" pitchFamily="34" charset="0"/>
              </a:rPr>
              <a:t>Comunicar la información.</a:t>
            </a:r>
          </a:p>
          <a:p>
            <a:pPr marL="171450" marR="0" indent="-171450" algn="l">
              <a:lnSpc>
                <a:spcPct val="115000"/>
              </a:lnSpc>
              <a:spcBef>
                <a:spcPts val="0"/>
              </a:spcBef>
              <a:spcAft>
                <a:spcPts val="1200"/>
              </a:spcAft>
              <a:buFont typeface="Wingdings" panose="05000000000000000000" pitchFamily="2" charset="2"/>
              <a:buChar cha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GT"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Tiempo total: 40 minutos.</a:t>
            </a:r>
            <a:endParaRPr lang="es-GT"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971158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Asigne a los participantes en grupos de 3-5 personas. Cada grupo debe tener participantes de diferentes sectores.  Asigne a cada grupo uno de los tres escenarios siguientes presentados en el Ejercicio 1.08-1.  </a:t>
            </a:r>
          </a:p>
          <a:p>
            <a:pPr marL="0" marR="0" indent="0">
              <a:lnSpc>
                <a:spcPct val="115000"/>
              </a:lnSpc>
              <a:spcBef>
                <a:spcPts val="0"/>
              </a:spcBef>
              <a:spcAft>
                <a:spcPts val="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Situación 1: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Tras realizar un análisis de las enfermedades zoonóticas de alta prioridad notificadas en el distrito, observa que durante la semana anterior una de estas enfermedades acaba de superar el umbral de alerta</a:t>
            </a: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2: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Al revisar los últimos datos de vigilancia a nivel de distrito, aunque el número total de casos de TB (tuberculosis) no ha aumentado, un hospital ha notificado varios casos de TB multirresistente.</a:t>
            </a:r>
          </a:p>
          <a:p>
            <a:pPr marL="628650" marR="0" lvl="1" indent="-171450">
              <a:lnSpc>
                <a:spcPct val="115000"/>
              </a:lnSpc>
              <a:spcBef>
                <a:spcPts val="0"/>
              </a:spcBef>
              <a:spcAft>
                <a:spcPts val="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3: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Se le notifica un evento sanitario inusual: la semana anterior se informó de varias personas con incapacidad para pensar con claridad o concentrarse, incluyendo coma y convulsiones (síntomas no notificados anteriormente en esta área); todos habían trabajado con caballos.</a:t>
            </a:r>
          </a:p>
          <a:p>
            <a:endParaRPr lang="es-ES" sz="12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Trabaje con los miembros de su equipo para revisar el escenario asignado y respondan a las cinco preguntas de la tabla siguiente, en lo que se refiere a su escenario. Prepárese para compartir tus respuestas con el grupo.</a:t>
            </a: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Transcurridos 10 minutos, pida a cada grupo que comparta sus resultados.  Deje 5 minutos más para la discusión. </a:t>
            </a:r>
          </a:p>
          <a:p>
            <a:pPr marL="171450" marR="0" indent="-17145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s-ES" sz="1200" b="1" i="1" noProof="0" dirty="0">
                <a:latin typeface="Arial" panose="020B0604020202020204" pitchFamily="34" charset="0"/>
                <a:cs typeface="Arial" panose="020B0604020202020204" pitchFamily="34" charset="0"/>
              </a:rPr>
              <a:t>Preguntas: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1.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¿Quién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necesita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2.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¿Cómo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3.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¿Qué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información se compartirá?</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4.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¿Cuándo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la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5.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 qué frecuencia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proporcionarán actualizaciones?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2122489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Asigne a los participantes en grupos de 3-5 personas. Cada grupo debe tener participantes de diferentes sectores.  Asigne a cada grupo uno de los tres escenarios siguientes presentados en el Ejercicio 1.08-1.  </a:t>
            </a:r>
          </a:p>
          <a:p>
            <a:pPr marL="0" marR="0" indent="0">
              <a:lnSpc>
                <a:spcPct val="115000"/>
              </a:lnSpc>
              <a:spcBef>
                <a:spcPts val="0"/>
              </a:spcBef>
              <a:spcAft>
                <a:spcPts val="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Situación 1: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Tras realizar un análisis de las enfermedades zoonóticas de alta prioridad notificadas en el distrito, observa que durante la semana anterior una de estas enfermedades acaba de superar el umbral de alerta</a:t>
            </a: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2: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Al revisar los últimos datos de vigilancia a nivel de distrito, aunque el número total de casos de TB (tuberculosis) no ha aumentado, un hospital ha notificado varios casos de TB multirresistente.</a:t>
            </a:r>
          </a:p>
          <a:p>
            <a:pPr marL="628650" marR="0" lvl="1" indent="-171450">
              <a:lnSpc>
                <a:spcPct val="115000"/>
              </a:lnSpc>
              <a:spcBef>
                <a:spcPts val="0"/>
              </a:spcBef>
              <a:spcAft>
                <a:spcPts val="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3: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Se le notifica un evento sanitario inusual: la semana anterior se informó de varias personas con incapacidad para pensar con claridad o concentrarse, incluyendo coma y convulsiones (síntomas no notificados anteriormente en esta área); todos habían trabajado con caballos.</a:t>
            </a:r>
          </a:p>
          <a:p>
            <a:endParaRPr lang="es-ES" sz="12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Trabaje con los miembros de su equipo para revisar el escenario asignado y respondan a las cinco preguntas de la tabla siguiente, en lo que se refiere a su escenario. Prepárese para compartir tus respuestas con el grupo.</a:t>
            </a: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Transcurridos 10 minutos, pida a cada grupo que comparta sus resultados.  Deje 5 minutos más para la discusión. </a:t>
            </a:r>
          </a:p>
          <a:p>
            <a:pPr marL="171450" marR="0" indent="-17145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s-ES" sz="1200" b="1" i="1" noProof="0" dirty="0">
                <a:latin typeface="Arial" panose="020B0604020202020204" pitchFamily="34" charset="0"/>
                <a:cs typeface="Arial" panose="020B0604020202020204" pitchFamily="34" charset="0"/>
              </a:rPr>
              <a:t>Preguntas: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1.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¿Quién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necesita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2.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¿Cómo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3.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¿Qué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información se compartirá?</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4.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¿Cuándo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la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5.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 qué frecuencia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proporcionarán actualizaciones?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523779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Asigne a los participantes en grupos de 3-5 personas. Cada grupo debe tener participantes de diferentes sectores.  Asigne a cada grupo uno de los tres escenarios siguientes presentados en el Ejercicio 1.08-1.  </a:t>
            </a:r>
          </a:p>
          <a:p>
            <a:pPr marL="0" marR="0" indent="0">
              <a:lnSpc>
                <a:spcPct val="115000"/>
              </a:lnSpc>
              <a:spcBef>
                <a:spcPts val="0"/>
              </a:spcBef>
              <a:spcAft>
                <a:spcPts val="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Situación 1: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Tras realizar un análisis de las enfermedades zoonóticas de alta prioridad notificadas en el distrito, observa que durante la semana anterior una de estas enfermedades acaba de superar el umbral de alerta</a:t>
            </a:r>
          </a:p>
          <a:p>
            <a:pPr marL="628650" marR="0" lvl="1" indent="-171450">
              <a:lnSpc>
                <a:spcPct val="115000"/>
              </a:lnSpc>
              <a:spcBef>
                <a:spcPts val="0"/>
              </a:spcBef>
              <a:spcAft>
                <a:spcPts val="120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2: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Al revisar los últimos datos de vigilancia a nivel de distrito, aunque el número total de casos de TB (tuberculosis) no ha aumentado, un hospital ha notificado varios casos de TB multirresistente.</a:t>
            </a:r>
          </a:p>
          <a:p>
            <a:pPr marL="628650" marR="0" lvl="1" indent="-171450">
              <a:lnSpc>
                <a:spcPct val="115000"/>
              </a:lnSpc>
              <a:spcBef>
                <a:spcPts val="0"/>
              </a:spcBef>
              <a:spcAft>
                <a:spcPts val="0"/>
              </a:spcAft>
              <a:buFont typeface="Courier New" panose="02070309020205020404" pitchFamily="49" charset="0"/>
              <a:buChar char="o"/>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Escenario 3: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Se le notifica un evento sanitario inusual: la semana anterior se informó de varias personas con incapacidad para pensar con claridad o concentrarse, incluyendo coma y convulsiones (síntomas no notificados anteriormente en esta área); todos habían trabajado con caballos.</a:t>
            </a:r>
          </a:p>
          <a:p>
            <a:endParaRPr lang="es-ES" sz="12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Trabaje con los miembros de su equipo para revisar el escenario asignado y respondan a las cinco preguntas de la tabla siguiente, en lo que se refiere a su escenario. Prepárese para compartir tus respuestas con el grupo.</a:t>
            </a: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Transcurridos 10 minutos, pida a cada grupo que comparta sus resultados.  Deje 5 minutos más para la discusión. </a:t>
            </a:r>
          </a:p>
          <a:p>
            <a:pPr marL="171450" marR="0" indent="-17145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pPr>
            <a:r>
              <a:rPr lang="es-ES" sz="1200" b="1" i="1" noProof="0" dirty="0">
                <a:latin typeface="Arial" panose="020B0604020202020204" pitchFamily="34" charset="0"/>
                <a:cs typeface="Arial" panose="020B0604020202020204" pitchFamily="34" charset="0"/>
              </a:rPr>
              <a:t>Preguntas:</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1.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¿Quién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necesita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2.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¿Cómo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esta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3.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¿Qué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información se compartirá?</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4.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¿Cuándo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compartirá la información?</a:t>
            </a:r>
          </a:p>
          <a:p>
            <a:pPr marL="914400" marR="0" lvl="2" indent="0" algn="l" defTabSz="914400" rtl="0" eaLnBrk="0" fontAlgn="base" latinLnBrk="0" hangingPunct="0">
              <a:lnSpc>
                <a:spcPct val="100000"/>
              </a:lnSpc>
              <a:spcBef>
                <a:spcPct val="30000"/>
              </a:spcBef>
              <a:spcAft>
                <a:spcPct val="0"/>
              </a:spcAft>
              <a:buClrTx/>
              <a:buSzTx/>
              <a:buFontTx/>
              <a:buNone/>
              <a:tabLst/>
              <a:defRPr/>
            </a:pPr>
            <a:r>
              <a:rPr lang="es-ES" sz="1200" i="1" noProof="0" dirty="0">
                <a:latin typeface="Arial" panose="020B0604020202020204" pitchFamily="34" charset="0"/>
                <a:cs typeface="Arial" panose="020B0604020202020204" pitchFamily="34" charset="0"/>
              </a:rPr>
              <a:t>5.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 qué frecuencia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proporcionarán actualizaciones?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496588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ea typeface="MS PGothic" panose="020B0600070205080204" pitchFamily="34" charset="-128"/>
              <a:cs typeface="Arial" panose="020B0604020202020204" pitchFamily="34" charset="0"/>
            </a:endParaRPr>
          </a:p>
          <a:p>
            <a:pPr marL="171450" indent="-171450">
              <a:spcBef>
                <a:spcPts val="1200"/>
              </a:spcBef>
              <a:spcAft>
                <a:spcPts val="600"/>
              </a:spcAft>
              <a:buFont typeface="Wingdings" panose="05000000000000000000" pitchFamily="2" charset="2"/>
              <a:buChar char="v"/>
            </a:pPr>
            <a:r>
              <a:rPr lang="es-ES" sz="1200" b="1" noProof="0" dirty="0">
                <a:effectLst/>
                <a:latin typeface="Arial"/>
                <a:ea typeface="MS PGothic"/>
                <a:cs typeface="Arial"/>
              </a:rPr>
              <a:t>Ejercicio (</a:t>
            </a:r>
            <a:r>
              <a:rPr lang="es-ES" b="1" noProof="0" dirty="0">
                <a:latin typeface="Arial"/>
                <a:ea typeface="MS PGothic"/>
                <a:cs typeface="Arial"/>
              </a:rPr>
              <a:t>1.08-22</a:t>
            </a:r>
            <a:r>
              <a:rPr lang="es-ES" sz="1200" b="1" noProof="0" dirty="0">
                <a:effectLst/>
                <a:latin typeface="Arial"/>
                <a:cs typeface="Arial"/>
              </a:rPr>
              <a:t>): </a:t>
            </a:r>
            <a:r>
              <a:rPr lang="es-ES" sz="1200" b="1" noProof="0" dirty="0">
                <a:effectLst/>
                <a:latin typeface="Arial"/>
                <a:ea typeface="MS PGothic"/>
                <a:cs typeface="Arial"/>
              </a:rPr>
              <a:t>Comunicar la </a:t>
            </a:r>
            <a:r>
              <a:rPr lang="es-ES" sz="1200" b="1" kern="1200" noProof="0" dirty="0">
                <a:solidFill>
                  <a:srgbClr val="000000"/>
                </a:solidFill>
                <a:effectLst/>
                <a:latin typeface="Arial"/>
                <a:ea typeface="MS PGothic"/>
                <a:cs typeface="Arial"/>
              </a:rPr>
              <a:t>información-Tiempo total: 40 minutos.  </a:t>
            </a:r>
            <a:r>
              <a:rPr lang="es-ES" sz="1200" b="1" i="1" noProof="0" dirty="0">
                <a:effectLst/>
                <a:latin typeface="Arial"/>
                <a:ea typeface="Times New Roman" panose="02020603050405020304" pitchFamily="18" charset="0"/>
                <a:cs typeface="Arial"/>
              </a:rPr>
              <a:t>Mantenga los mismos grupos de la parte 1. Cada grupo debe crear un diagrama en la pizarra que muestre el flujo de las comunicaciones. Después de 15 minutos, pide a cada grupo que elija a alguien para presentar su diagrama. Cada grupo dispone de 5 minutos para presentar su diagrama</a:t>
            </a:r>
            <a:r>
              <a:rPr lang="es-ES" b="1" i="1" noProof="0" dirty="0">
                <a:latin typeface="Arial"/>
                <a:ea typeface="Times New Roman" panose="02020603050405020304" pitchFamily="18" charset="0"/>
                <a:cs typeface="Arial"/>
              </a:rPr>
              <a:t>. </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la Parte 2, trabaje con los miembros de su equipo para considerar las siguientes preguntas, basándose en el supuesto de que usted está comunicando información para una enfermedad zoonótica o una exposición ambiental. Prepárese para compartir sus respuestas con el grupo.</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Formule la pregunta 1 a todo el grupo. </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Pregunta 1</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 qué niveles (nacional, distrital, etc.) deberían compartirse los datos/información entre sectores para mejorar la vigilancia y la aplicación de medidas de control/prevención?</a:t>
            </a:r>
          </a:p>
          <a:p>
            <a:pPr marL="628650" marR="0" lvl="1" indent="-171450">
              <a:lnSpc>
                <a:spcPct val="115000"/>
              </a:lnSpc>
              <a:spcBef>
                <a:spcPts val="0"/>
              </a:spcBef>
              <a:spcAft>
                <a:spcPts val="12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Pregunta 2</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Elabore un diagrama que muestre las posibles comunicaciones en cada nivel. (remítase al diagrama de flujo de vigilancia de la primera presentación, que se muestra a continuación)</a:t>
            </a: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Colecte las respuestas de varios participantes en clase y discuta los beneficios de un mayor intercambio de datos a un nivel superior o inferior. Hay muchas respuestas correctas. Pida a un grupo que muestre y discuta su diagrama y permita que otros grupos hagan sugerencias adicionales. </a:t>
            </a:r>
          </a:p>
          <a:p>
            <a:pPr marL="0" marR="0">
              <a:lnSpc>
                <a:spcPct val="115000"/>
              </a:lnSpc>
              <a:spcBef>
                <a:spcPts val="0"/>
              </a:spcBef>
              <a:spcAft>
                <a:spcPts val="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Preguntas para la discusión:</a:t>
            </a:r>
          </a:p>
          <a:p>
            <a:pPr marL="1143000" marR="0" lvl="2" indent="-228600">
              <a:lnSpc>
                <a:spcPct val="115000"/>
              </a:lnSpc>
              <a:spcBef>
                <a:spcPts val="0"/>
              </a:spcBef>
              <a:spcAft>
                <a:spcPts val="600"/>
              </a:spcAft>
              <a:buFont typeface="+mj-lt"/>
              <a:buAutoNum type="arabi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¿Cuándo se comparte la información en los distintos niveles entre sectores? ¿Quién comparte la información entre sectores?  </a:t>
            </a:r>
          </a:p>
          <a:p>
            <a:pPr marL="1143000" marR="0" lvl="2" indent="-228600">
              <a:lnSpc>
                <a:spcPct val="115000"/>
              </a:lnSpc>
              <a:spcBef>
                <a:spcPts val="0"/>
              </a:spcBef>
              <a:spcAft>
                <a:spcPts val="600"/>
              </a:spcAft>
              <a:buFont typeface="+mj-lt"/>
              <a:buAutoNum type="arabicPeriod"/>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Describa en qué difiere el intercambio de información entre sectores en momentos rutinarios y en momentos de emergencia.  </a:t>
            </a:r>
          </a:p>
          <a:p>
            <a:pPr marL="1143000" marR="0" lvl="2" indent="-228600">
              <a:lnSpc>
                <a:spcPct val="115000"/>
              </a:lnSpc>
              <a:spcBef>
                <a:spcPts val="0"/>
              </a:spcBef>
              <a:spcAft>
                <a:spcPts val="600"/>
              </a:spcAft>
              <a:buFont typeface="+mj-lt"/>
              <a:buAutoNum type="arabicPeriod"/>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¿Existen oportunidades adicionales de intercambio de información entre sectores que podrían darse en cada nivel? ¿En qué circunstancias podría ser especialmente importante?</a:t>
            </a:r>
          </a:p>
          <a:p>
            <a:pPr marL="1143000" marR="0" lvl="2" indent="-228600">
              <a:lnSpc>
                <a:spcPct val="115000"/>
              </a:lnSpc>
              <a:spcBef>
                <a:spcPts val="0"/>
              </a:spcBef>
              <a:spcAft>
                <a:spcPts val="600"/>
              </a:spcAft>
              <a:buFont typeface="+mj-lt"/>
              <a:buAutoNum type="arabicPeriod"/>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600"/>
              </a:spcAft>
              <a:buFont typeface="+mj-lt"/>
              <a:buAutoNum type="arabicPeriod"/>
            </a:pPr>
            <a:r>
              <a:rPr lang="es-ES" sz="1200" i="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¿Cuándo debe compartirse la información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con el sector de la salud medioambiental? ¿A qué niveles</a:t>
            </a:r>
            <a:r>
              <a:rPr lang="es-ES" sz="1200" i="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143000" marR="0" lvl="2" indent="-228600">
              <a:lnSpc>
                <a:spcPct val="115000"/>
              </a:lnSpc>
              <a:spcBef>
                <a:spcPts val="0"/>
              </a:spcBef>
              <a:spcAft>
                <a:spcPts val="0"/>
              </a:spcAft>
              <a:buFont typeface="+mj-lt"/>
              <a:buAutoNum type="arabicPeriod"/>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842548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t>Notas para el instructor:</a:t>
            </a:r>
          </a:p>
          <a:p>
            <a:endParaRPr lang="es-GT" noProof="0" dirty="0"/>
          </a:p>
          <a:p>
            <a:pPr marL="171450" indent="-171450">
              <a:buFont typeface="Wingdings" panose="05000000000000000000" pitchFamily="2" charset="2"/>
              <a:buChar char="§"/>
            </a:pPr>
            <a:r>
              <a:rPr lang="es-GT" b="1" u="sng" noProof="0" dirty="0"/>
              <a:t>Pida </a:t>
            </a:r>
            <a:r>
              <a:rPr lang="es-GT" noProof="0" dirty="0"/>
              <a:t>a un voluntario que lea en voz alta los objetivos de aprendizaje.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79518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ct val="30000"/>
              </a:spcBef>
              <a:spcAft>
                <a:spcPct val="0"/>
              </a:spcAft>
              <a:buClrTx/>
              <a:buSzTx/>
              <a:buFont typeface="Arial" panose="020B0604020202020204" pitchFamily="34" charset="0"/>
              <a:buNone/>
              <a:tabLst/>
              <a:defRPr/>
            </a:pPr>
            <a:r>
              <a:rPr lang="es-ES" b="1" noProof="0" dirty="0">
                <a:latin typeface="Arial" panose="020B0604020202020204" pitchFamily="34" charset="0"/>
                <a:cs typeface="Arial" panose="020B0604020202020204" pitchFamily="34" charset="0"/>
              </a:rPr>
              <a:t>Notas para el instructor:</a:t>
            </a:r>
          </a:p>
          <a:p>
            <a:pPr marL="171450" indent="-171450">
              <a:lnSpc>
                <a:spcPct val="115000"/>
              </a:lnSpc>
              <a:buFont typeface="Arial" panose="020B0604020202020204" pitchFamily="34" charset="0"/>
              <a:buChar char="•"/>
            </a:pPr>
            <a:endParaRPr lang="es-ES" sz="1200" b="0" i="0" noProof="0" dirty="0">
              <a:latin typeface="Arial" panose="020B0604020202020204" pitchFamily="34" charset="0"/>
              <a:cs typeface="Arial" panose="020B0604020202020204" pitchFamily="34" charset="0"/>
            </a:endParaRPr>
          </a:p>
          <a:p>
            <a:pPr marL="171450" indent="-171450">
              <a:lnSpc>
                <a:spcPct val="115000"/>
              </a:lnSpc>
              <a:buFont typeface="Wingdings" panose="05000000000000000000" pitchFamily="2" charset="2"/>
              <a:buChar char="v"/>
            </a:pPr>
            <a:r>
              <a:rPr lang="es-ES" sz="1200" b="1" i="1" noProof="0" dirty="0">
                <a:latin typeface="Arial" panose="020B0604020202020204" pitchFamily="34" charset="0"/>
                <a:cs typeface="Arial" panose="020B0604020202020204" pitchFamily="34" charset="0"/>
              </a:rPr>
              <a:t>Esta diapositiva debe utilizarse como referencia para la parte 2 de la actividad.</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732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conclusión, el tema de esta sesión es "¡Cierra el círculo!".  Hemos aprendido y repasado todos los pasos de la recolección, el análisis y la interpretación de datos, y la comunicación de los datos a los socios adecuados. El siguiente paso es pasar a la acción.</a:t>
            </a:r>
          </a:p>
          <a:p>
            <a:endParaRPr lang="es-ES"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t>21</a:t>
            </a:fld>
            <a:endParaRPr kumimoji="0" lang="en-US"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244777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resumen, la comunicación es una parte importante del ciclo de vigilancia de la salud pública. En particular, cierra el ciclo de retroalimentación con quienes proporcionan los datos de vigilancia en primer lugar.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definición de vigilancia incluye la frase "y difundir la información a quienes necesiten conocerla". Piense en términos amplios sobre "los que necesitan saber", incluida la comunidad sanitaria que necesita hacer los diagnósticos, los otros sectores que podrían contribuir al esfuerzo de respuesta, los reporteros, los responsables de la toma de decisiones (en particular los funcionarios de salud pública, pero también a veces los legisladores y otros) y el público.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comunicación periódica de los datos de vigilancia puede dar lugar a mejores diagnósticos, mejores informes, buena voluntad, identificación de problemas relacionados con la calidad de los datos, mejores datos para la toma de decisiones, colaboraciones fortalecidas y enlaces para la comunicación de emergencias.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hay preguntas que deseen aclarar antes de seguir adelante y resuelva las que sean necesarias.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1921261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Pregunte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es necesario, </a:t>
            </a: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394026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b="1" noProof="0" dirty="0">
                <a:latin typeface="Arial" panose="020B0604020202020204" pitchFamily="34" charset="0"/>
                <a:cs typeface="Arial" panose="020B0604020202020204" pitchFamily="34" charset="0"/>
              </a:rPr>
              <a:t>Notas para el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GT" b="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GT" b="1" i="1" noProof="0" dirty="0">
                <a:latin typeface="Arial" panose="020B0604020202020204" pitchFamily="34" charset="0"/>
                <a:cs typeface="Arial" panose="020B0604020202020204" pitchFamily="34" charset="0"/>
              </a:rPr>
              <a:t>Estos iconos sirven como señales para ayudarle a navegar por el contenido y saber lo que le espera.</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513228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171450" indent="-171450">
              <a:buFont typeface="Wingdings" panose="05000000000000000000" pitchFamily="2" charset="2"/>
              <a:buChar char="§"/>
            </a:pPr>
            <a:endParaRPr lang="es-ES" altLang="en-US" sz="1200"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altLang="en-U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comunicación periódica es un componente esencial de los sistemas eficaces de vigilancia y respuesta a las enfermedades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indent="-171450">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altLang="en-US" sz="1200"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 planificar la comunicación sobre la vigilancia de enfermedades, los responsables de la vigilancia en los distritos deben responder a estas cinco preguntas:</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¿Quién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necesita esta información?</a:t>
            </a:r>
          </a:p>
          <a:p>
            <a:pPr marL="800100" marR="0" lvl="1" indent="-34290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¿Qué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información se compartirá?</a:t>
            </a:r>
          </a:p>
          <a:p>
            <a:pPr marL="800100" marR="0" lvl="1" indent="-34290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¿Cómo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compartirá esta información?</a:t>
            </a:r>
          </a:p>
          <a:p>
            <a:pPr marL="800100" marR="0" lvl="1" indent="-34290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¿Cuándo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compartirá la información?</a:t>
            </a:r>
          </a:p>
          <a:p>
            <a:pPr marL="800100" marR="0" lvl="1" indent="-34290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¿Con qué frecuencia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proporcionarán actualizaciones?</a:t>
            </a:r>
          </a:p>
          <a:p>
            <a:pPr marL="0" marR="0">
              <a:lnSpc>
                <a:spcPct val="115000"/>
              </a:lnSpc>
              <a:spcBef>
                <a:spcPts val="0"/>
              </a:spcBef>
              <a:spcAft>
                <a:spcPts val="1200"/>
              </a:spcAft>
            </a:pPr>
            <a:endPar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s-ES"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indent="0">
              <a:buFont typeface="Wingdings" panose="05000000000000000000" pitchFamily="2" charset="2"/>
              <a:buNone/>
            </a:pPr>
            <a:endParaRPr lang="es-ES" altLang="en-US" sz="1200"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¿Con quién debe compartir la información de vigilancia? ; ¿Quién necesita o le gustaría saber esta información?</a:t>
            </a:r>
          </a:p>
          <a:p>
            <a:pPr marL="171450" indent="-171450">
              <a:buFont typeface="Wingdings" panose="05000000000000000000" pitchFamily="2" charset="2"/>
              <a:buChar char="§"/>
            </a:pP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algunas respuestas a voluntarios.</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respuestas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Considere tres destinatarios diferentes.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que proporcionan los datos: centros sanitarios, trabajadores de sanidad animal, personal de laboratorio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para resolver problemas de calidad, abordar retrasos en la notificación, obtener información adicional o de seguimiento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que pueden tomar decisiones sobre la acción - Funcionarios de las oficinas sanitarias distritales, provinciales y centrales o de los distintos ministerios a nivel nacional.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Público en general, quizá a través de medios de comunicación tradicionales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comunicado de prensa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o redes sociales, sitio web, etc.  La comunicación debe ser de ambos tipos:</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Operaciones rutinarias diarias de la oficina de salud del distrito.</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Difusión de información especial, incluidos los informes de vigilancia de enfermedades y los hallazgos de brotes que deban compartirse.</a:t>
            </a:r>
          </a:p>
          <a:p>
            <a:pPr marL="457200" marR="0" lvl="1" indent="0">
              <a:lnSpc>
                <a:spcPct val="115000"/>
              </a:lnSpc>
              <a:spcBef>
                <a:spcPts val="0"/>
              </a:spcBef>
              <a:spcAft>
                <a:spcPts val="600"/>
              </a:spcAft>
              <a:buFont typeface="Courier New" panose="02070309020205020404" pitchFamily="49" charset="0"/>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Diga</a:t>
            </a:r>
            <a:r>
              <a:rPr lang="es-ES" sz="1200" b="0" u="none" noProof="0" dirty="0">
                <a:effectLst/>
                <a:latin typeface="Arial" panose="020B0604020202020204" pitchFamily="34" charset="0"/>
                <a:cs typeface="Arial" panose="020B0604020202020204" pitchFamily="34" charset="0"/>
              </a:rPr>
              <a:t>: ¡La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comunicación funciona mejor cuando la información se comparte en ambas vías!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4150089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00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457200" marR="0" indent="-457200">
              <a:lnSpc>
                <a:spcPct val="100000"/>
              </a:lnSpc>
              <a:spcBef>
                <a:spcPts val="0"/>
              </a:spcBef>
              <a:spcAft>
                <a:spcPts val="600"/>
              </a:spcAft>
              <a:tabLst>
                <a:tab pos="457200" algn="l"/>
              </a:tabLst>
            </a:pPr>
            <a:endParaRPr lang="es-ES" sz="1200" b="1" noProof="0" dirty="0">
              <a:effectLst/>
              <a:latin typeface="Arial" panose="020B0604020202020204" pitchFamily="34" charset="0"/>
              <a:cs typeface="Arial" panose="020B0604020202020204" pitchFamily="34" charset="0"/>
            </a:endParaRPr>
          </a:p>
          <a:p>
            <a:pPr marL="171450" marR="0" indent="-171450" algn="l">
              <a:lnSpc>
                <a:spcPct val="100000"/>
              </a:lnSpc>
              <a:spcBef>
                <a:spcPts val="0"/>
              </a:spcBef>
              <a:spcAft>
                <a:spcPts val="600"/>
              </a:spcAft>
              <a:buFont typeface="Wingdings" panose="05000000000000000000" pitchFamily="2" charset="2"/>
              <a:buChar char="§"/>
              <a:tabLst>
                <a:tab pos="457200" algn="l"/>
              </a:tabLst>
            </a:pPr>
            <a:r>
              <a:rPr lang="es-ES" sz="1200" b="1" u="sng" noProof="0" dirty="0">
                <a:effectLst/>
                <a:latin typeface="Arial" panose="020B0604020202020204" pitchFamily="34" charset="0"/>
                <a:cs typeface="Arial" panose="020B0604020202020204" pitchFamily="34" charset="0"/>
              </a:rPr>
              <a:t>Pregunta: </a:t>
            </a:r>
            <a:r>
              <a:rPr lang="es-ES" sz="1200" b="0" noProof="0" dirty="0">
                <a:effectLst/>
                <a:latin typeface="Arial" panose="020B0604020202020204" pitchFamily="34" charset="0"/>
                <a:cs typeface="Arial" panose="020B0604020202020204" pitchFamily="34" charset="0"/>
              </a:rPr>
              <a:t>¿Qué tipo de información hay que comunicar?</a:t>
            </a:r>
          </a:p>
          <a:p>
            <a:pPr marL="171450" marR="0" lvl="0" indent="-171450" algn="l" defTabSz="914400" rtl="0" eaLnBrk="0" fontAlgn="base" latinLnBrk="0" hangingPunct="0">
              <a:lnSpc>
                <a:spcPct val="100000"/>
              </a:lnSpc>
              <a:spcBef>
                <a:spcPts val="0"/>
              </a:spcBef>
              <a:spcAft>
                <a:spcPts val="600"/>
              </a:spcAft>
              <a:buClrTx/>
              <a:buSzTx/>
              <a:buFont typeface="Wingdings" panose="05000000000000000000" pitchFamily="2" charset="2"/>
              <a:buChar char="v"/>
              <a:tabLst>
                <a:tab pos="457200" algn="l"/>
              </a:tabLst>
              <a:defRPr/>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600"/>
              </a:spcAft>
              <a:buClrTx/>
              <a:buSzTx/>
              <a:buFont typeface="Wingdings" panose="05000000000000000000" pitchFamily="2" charset="2"/>
              <a:buChar char="v"/>
              <a:tabLst>
                <a:tab pos="457200" algn="l"/>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Solicite algunas respuestas a voluntarios.</a:t>
            </a:r>
          </a:p>
          <a:p>
            <a:pPr marL="457200" marR="0" indent="-457200">
              <a:lnSpc>
                <a:spcPct val="100000"/>
              </a:lnSpc>
              <a:spcBef>
                <a:spcPts val="0"/>
              </a:spcBef>
              <a:spcAft>
                <a:spcPts val="600"/>
              </a:spcAft>
              <a:tabLst>
                <a:tab pos="457200" algn="l"/>
              </a:tabLs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respuestas.</a:t>
            </a:r>
          </a:p>
          <a:p>
            <a:pPr marL="0" marR="0" indent="0">
              <a:lnSpc>
                <a:spcPct val="100000"/>
              </a:lnSpc>
              <a:spcBef>
                <a:spcPts val="0"/>
              </a:spcBef>
              <a:spcAft>
                <a:spcPts val="1200"/>
              </a:spcAft>
              <a:buFont typeface="Wingdings" panose="05000000000000000000" pitchFamily="2" charset="2"/>
              <a:buNone/>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nivel distrital, los resultados de la vigilancia suelen incluir:</a:t>
            </a:r>
          </a:p>
          <a:p>
            <a:pPr marL="0" marR="0">
              <a:lnSpc>
                <a:spcPct val="100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Datos rutinarios de vigilancia de enfermedades que se envían mediante informes semanales o mensuales a un nivel superior.</a:t>
            </a: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Alertas sobre brotes y otros eventos de interés para la salud pública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que podrían incluir infecciones emergentes o enfermedades zoonóticas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gn="l" defTabSz="914400" rtl="0" eaLnBrk="0" fontAlgn="base" latinLnBrk="0" hangingPunct="0">
              <a:lnSpc>
                <a:spcPct val="100000"/>
              </a:lnSpc>
              <a:spcBef>
                <a:spcPts val="0"/>
              </a:spcBef>
              <a:spcAft>
                <a:spcPts val="0"/>
              </a:spcAft>
              <a:buClrTx/>
              <a:buSzTx/>
              <a:buFont typeface="Courier New" panose="02070309020205020404" pitchFamily="49" charset="0"/>
              <a:buChar char="o"/>
              <a:tabLst/>
              <a:defRP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Información de seguimiento y evaluación sobre la calidad y la oportunidad de los datos de vigilancia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trataremos este tema en la próxima sesión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00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Cambios en la notificación de enfermedades o si hay nuevas definiciones de casos o pruebas de laboratorio disponibles.</a:t>
            </a:r>
          </a:p>
          <a:p>
            <a:pPr marL="0" marR="0">
              <a:lnSpc>
                <a:spcPct val="100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00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Algunos distritos tienen un formato estándar para los resúmenes rutinarios de los datos de vigilancia y la información de seguimiento y evaluación. Otros pueden no tener un formato estándar.</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129123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00000"/>
              </a:lnSpc>
              <a:spcBef>
                <a:spcPts val="0"/>
              </a:spcBef>
              <a:spcAft>
                <a:spcPts val="600"/>
              </a:spcAft>
              <a:buFont typeface="Wingdings" panose="05000000000000000000" pitchFamily="2" charset="2"/>
              <a:buChar char="§"/>
              <a:tabLst>
                <a:tab pos="457200" algn="l"/>
              </a:tabLst>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¿Cómo sugeriría comunicar la información sobre vigilancia?</a:t>
            </a:r>
          </a:p>
          <a:p>
            <a:pPr marL="457200" marR="0" indent="-457200">
              <a:lnSpc>
                <a:spcPct val="115000"/>
              </a:lnSpc>
              <a:spcBef>
                <a:spcPts val="0"/>
              </a:spcBef>
              <a:spcAft>
                <a:spcPts val="600"/>
              </a:spcAft>
              <a:tabLst>
                <a:tab pos="457200" algn="l"/>
              </a:tabLs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algunas respuestas a voluntarios.</a:t>
            </a:r>
          </a:p>
          <a:p>
            <a:pPr marL="0" marR="0">
              <a:lnSpc>
                <a:spcPct val="115000"/>
              </a:lnSpc>
              <a:spcBef>
                <a:spcPts val="0"/>
              </a:spcBef>
              <a:spcAft>
                <a:spcPts val="1200"/>
              </a:spcAft>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respuestas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Existen muchos canales de comunicación, y los responsables de la vigilancia a nivel distrital deben determinar los mejores métodos de comunicación posibles para cada público. Esto incluye identificar los números de contacto de los centros sanitarios o laboratorios de la zona, ya que puede ser necesario un contacto rápido. Los puntos de contacto múltiples son muy útiles, y las reuniones en persona pueden ayudar a generar confianza y proporcionar un foro para intercambiar ideas o discutir retos. El internet, con el correo electrónico y los sitios web, y la tecnología de telefonía móvil, que permite el envío de mensajes de texto SMS, han proporcionado muchas opciones adicionales para comunicarse eficazmente.</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 de estas modalidades sería más eficaz en este país?</a:t>
            </a:r>
          </a:p>
          <a:p>
            <a:pPr marL="0" marR="0" indent="45720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Las respuestas pueden variar.</a:t>
            </a:r>
          </a:p>
          <a:p>
            <a:pPr marL="171450" marR="0" indent="-171450">
              <a:lnSpc>
                <a:spcPct val="115000"/>
              </a:lnSpc>
              <a:spcBef>
                <a:spcPts val="1200"/>
              </a:spcBef>
              <a:spcAft>
                <a:spcPts val="6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respuestas</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indent="0">
              <a:lnSpc>
                <a:spcPct val="115000"/>
              </a:lnSpc>
              <a:spcBef>
                <a:spcPts val="1200"/>
              </a:spcBef>
              <a:spcAft>
                <a:spcPts val="6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contenido de lo que se va a comunicar tiene que estar bien pensado de antemano:</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comunicación escrita debe ser clara y concisa. </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presentaciones orales, como las sesiones informativas, deben hacerse por escrito o, al menos, seguir un esquema para que queden cubiertos los puntos esenciales.</a:t>
            </a:r>
          </a:p>
          <a:p>
            <a:pPr marL="800100" marR="0" lvl="1" indent="-34290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ministerios y organismos implicados deben llegar a un consenso sobre lo que debe comunicarse al público en general antes de difundir la información al público.</a:t>
            </a:r>
          </a:p>
          <a:p>
            <a:pPr marL="628650" marR="0" lvl="1" indent="-171450">
              <a:lnSpc>
                <a:spcPct val="115000"/>
              </a:lnSpc>
              <a:spcBef>
                <a:spcPts val="0"/>
              </a:spcBef>
              <a:spcAft>
                <a:spcPts val="12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930122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frecuencia con la que los funcionarios de salud distrital se comuniquen interna o externamente dependerá del tema y de las prioridades del sistema de vigilancia de enfermedades.</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cs typeface="Arial" panose="020B0604020202020204" pitchFamily="34" charset="0"/>
              </a:rPr>
              <a:t>Pregunte: </a:t>
            </a:r>
            <a:r>
              <a:rPr lang="es-ES" sz="1200" b="0" noProof="0" dirty="0">
                <a:effectLst/>
                <a:latin typeface="Arial" panose="020B0604020202020204" pitchFamily="34" charset="0"/>
                <a:cs typeface="Arial" panose="020B0604020202020204" pitchFamily="34" charset="0"/>
              </a:rPr>
              <a:t>¿Qué información podría ser necesaria comunicar inmediatamente, o al menos semanalmente?  ¿Qué podría comunicarse mensualmente o incluso anualmente?</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algunas respuestas a voluntarios.</a:t>
            </a: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Como alternativa, podría preguntar: ¿Qué información de vigilancia ha sentido la necesidad de comunicar inmediatamente?</a:t>
            </a: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respuestas.</a:t>
            </a:r>
          </a:p>
          <a:p>
            <a:pPr marL="0" marR="0" indent="0">
              <a:lnSpc>
                <a:spcPct val="115000"/>
              </a:lnSpc>
              <a:spcBef>
                <a:spcPts val="0"/>
              </a:spcBef>
              <a:spcAft>
                <a:spcPts val="1200"/>
              </a:spcAft>
              <a:buFont typeface="Wingdings" panose="05000000000000000000" pitchFamily="2" charset="2"/>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la notificación rutinaria puede realizarse normalmente mediante informes semanales o mensuales, durante un brote o epidemia puede ser necesaria la comunicación diaria con los profesionales sanitarios y los laboratoristas sobre la situación sanitaria en el distrito y el país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el número de casos o muertes observados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una enfermedad crónica como la tuberculosis, puede bastar con un resumen anual.</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Cuándo y con qué frecuencia se comunican los funcionarios de vigilancia a nivel de distrito también puede depender de los recursos disponibles para crear y distribuir la información. La comunicación con otros sectores también puede ser rutinaria o en función de las necesidades, como cuando se detectan brotes zoonóticos o se producen catástrofes naturales.  Las llamadas telefónicas y las reuniones en persona pueden ser una oportunidad para intercambiar ideas e identificar lagunas que deben resolverse antes de que se produzca una crisis. Esta cooperación inicial entre epidemiólogos, personal sanitario, laboratoristas, veterinarios y otros socios de "Una sola salud" puede facilitar las comunicaciones cuando sea necesario en caso de emergencia.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756419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600"/>
              </a:spcAft>
              <a:tabLst>
                <a:tab pos="457200" algn="l"/>
              </a:tabLst>
            </a:pPr>
            <a:r>
              <a:rPr lang="es-ES" sz="1200" b="1" noProof="0" dirty="0">
                <a:effectLst/>
                <a:latin typeface="Arial" panose="020B0604020202020204" pitchFamily="34" charset="0"/>
                <a:cs typeface="Arial" panose="020B0604020202020204" pitchFamily="34" charset="0"/>
              </a:rPr>
              <a:t>Notas para el instructor:</a:t>
            </a:r>
          </a:p>
          <a:p>
            <a:pPr marL="0" marR="0">
              <a:spcBef>
                <a:spcPts val="0"/>
              </a:spcBef>
              <a:spcAft>
                <a:spcPts val="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noProof="0" dirty="0">
                <a:effectLst/>
                <a:latin typeface="Arial" panose="020B0604020202020204" pitchFamily="34" charset="0"/>
                <a:cs typeface="Arial" panose="020B0604020202020204" pitchFamily="34" charset="0"/>
              </a:rPr>
              <a:t>Algunas oficinas de salud distritales, ministerios de salud nacionales y otros ministerios comunican regularmente los datos de vigilancia a los proveedores de atención sanitaria, los proveedores de atención veterinaria, los responsables de la toma de decisiones y el público, pero otros no lo hacen.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Compartir los informes de vigilancia con regularidad sirve para muchos propósitos.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Estos informes pueden informar a los profesionales sanitarios, los laboratoristas y los responsables de la toma de decisiones sobre la carga de enfermedad o casos previstos de alguna enfermedad en la zona, los patrones estacionales, qué enfermedades parecen tener una tendencia al alza o a la baja y los cambios inesperados, como posibles brotes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Compartir los informes de vigilancia con regularidad también refuerza la idea de que el distrito está analizando los datos y que los informes no se archivan sin darles uso. Compartir la información de vigilancia elimina una excusa común para no reportar, que "nadie mira los informes si los envío</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&lt;CLICK&gt;</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 comunicación abierta demuestra que el Ministerio no oculta información. Esta transparencia fomenta la buena voluntad entre la agencia sanitaria y los proveedores de asistencia sanitaria y el público. Esta comunicación abierta entre sectores también aumenta la concienciación sobre las amenazas emergentes para la salud humana y animal, y promueve un enfoque más holístico y oportuno de las amenazas sanitarias. Estas buenas relaciones pueden dar lugar a sólidas investigaciones y colaboraciones en el marco de "Una sola salud" en el futuro.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informes rutinarios y periódicos pueden facilitar la identificación de problemas de calidad en la notificación de datos, en particular en los sitios que informan con retraso o que no informan en absoluto, de modo que los problemas puedan abordarse con prontitud.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Estos informes también proporcionan información útil a los planificadores y responsables de la toma de decisiones.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spcBef>
                <a:spcPts val="60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6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Por último, el momento de establecer vías de comunicación bidireccionales que puedan utilizarse durante una emergencia es durante los periodos de calma.  Una vez que se hayan establecido vías de comunicación y los interlocutores se sientan cómodos comunicándose, estas vías podrán utilizarse cuando se produzca una emergencia.</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11316969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622544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37541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665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77624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41537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665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368588701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54274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04386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92089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97421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66218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73987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9069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466487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42988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818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503466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56148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37218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387889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27166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3/6/2026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E859D618-54F1-F194-6E43-CD90003BD553}"/>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1CD17A85-B5A2-3635-46BB-D12FC3CB79D8}"/>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0DA0DB47-54E8-1750-560C-234A9F738EC8}"/>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FDF1BC35-2157-F53B-DCF8-6BA3A437554A}"/>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6921624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391209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4026635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0020664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1689293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0339893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32875958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4057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974747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4925720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35919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21118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871174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8913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2620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6650"/>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1926618629"/>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42665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60E71C2D-004C-1A1B-F9B4-2956CFE25EC8}"/>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2403016633"/>
      </p:ext>
    </p:extLst>
  </p:cSld>
  <p:clrMap bg1="lt1" tx1="dk1" bg2="lt2" tx2="dk2" accent1="accent1" accent2="accent2" accent3="accent3" accent4="accent4" accent5="accent5" accent6="accent6" hlink="hlink" folHlink="folHlink"/>
  <p:sldLayoutIdLst>
    <p:sldLayoutId id="2147484895" r:id="rId1"/>
    <p:sldLayoutId id="2147484896" r:id="rId2"/>
    <p:sldLayoutId id="2147484897" r:id="rId3"/>
    <p:sldLayoutId id="2147484898" r:id="rId4"/>
    <p:sldLayoutId id="2147484899" r:id="rId5"/>
    <p:sldLayoutId id="2147484900" r:id="rId6"/>
    <p:sldLayoutId id="2147484901" r:id="rId7"/>
    <p:sldLayoutId id="2147484902" r:id="rId8"/>
    <p:sldLayoutId id="2147484903" r:id="rId9"/>
    <p:sldLayoutId id="2147484904" r:id="rId10"/>
    <p:sldLayoutId id="2147484905" r:id="rId11"/>
    <p:sldLayoutId id="2147484906" r:id="rId12"/>
    <p:sldLayoutId id="2147484907" r:id="rId13"/>
    <p:sldLayoutId id="2147484908" r:id="rId14"/>
    <p:sldLayoutId id="2147484909" r:id="rId15"/>
    <p:sldLayoutId id="2147484910" r:id="rId16"/>
    <p:sldLayoutId id="2147484911" r:id="rId17"/>
    <p:sldLayoutId id="2147484912" r:id="rId18"/>
    <p:sldLayoutId id="2147484913" r:id="rId19"/>
    <p:sldLayoutId id="2147484914" r:id="rId20"/>
    <p:sldLayoutId id="2147484915" r:id="rId21"/>
    <p:sldLayoutId id="2147484916" r:id="rId22"/>
    <p:sldLayoutId id="2147484917" r:id="rId23"/>
    <p:sldLayoutId id="2147484918" r:id="rId24"/>
    <p:sldLayoutId id="2147484919" r:id="rId25"/>
    <p:sldLayoutId id="2147484920" r:id="rId26"/>
    <p:sldLayoutId id="2147484921" r:id="rId27"/>
    <p:sldLayoutId id="2147484922" r:id="rId28"/>
    <p:sldLayoutId id="2147484923" r:id="rId29"/>
    <p:sldLayoutId id="2147484924" r:id="rId30"/>
    <p:sldLayoutId id="2147484925" r:id="rId31"/>
    <p:sldLayoutId id="2147484926" r:id="rId32"/>
    <p:sldLayoutId id="2147484927" r:id="rId33"/>
    <p:sldLayoutId id="2147484928" r:id="rId34"/>
    <p:sldLayoutId id="2147484929"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www.ins.gov.co/buscador-eventos/Paginas/Vista-Boletin-Epidemilogico.aspx"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hyperlink" Target="https://www.cdc.gov/fungal/diseases/sporotrichosis/brasiliensis.html"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notesSlide" Target="../notesSlides/notesSlide7.xml"/><Relationship Id="rId16" Type="http://schemas.openxmlformats.org/officeDocument/2006/relationships/image" Target="../media/image27.svg"/><Relationship Id="rId1" Type="http://schemas.openxmlformats.org/officeDocument/2006/relationships/slideLayout" Target="../slideLayouts/slideLayout4.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436272" y="1837535"/>
            <a:ext cx="8284647" cy="1588535"/>
          </a:xfrm>
          <a:prstGeom prst="rect">
            <a:avLst/>
          </a:prstGeom>
        </p:spPr>
        <p:txBody>
          <a:bodyPr/>
          <a:lstStyle/>
          <a:p>
            <a:pPr>
              <a:spcBef>
                <a:spcPct val="0"/>
              </a:spcBef>
              <a:spcAft>
                <a:spcPct val="0"/>
              </a:spcAft>
            </a:pPr>
            <a:r>
              <a:rPr lang="es-GT" noProof="0" dirty="0">
                <a:cs typeface="Times New Roman" panose="02020603050405020304" pitchFamily="18" charset="0"/>
              </a:rPr>
              <a:t>Comunicando la información de la vigilancia</a:t>
            </a:r>
          </a:p>
        </p:txBody>
      </p:sp>
      <p:sp>
        <p:nvSpPr>
          <p:cNvPr id="4" name="Text Placeholder 3">
            <a:extLst>
              <a:ext uri="{FF2B5EF4-FFF2-40B4-BE49-F238E27FC236}">
                <a16:creationId xmlns:a16="http://schemas.microsoft.com/office/drawing/2014/main" id="{F285A1C5-10AD-6B01-9EC8-86C412B8225A}"/>
              </a:ext>
            </a:extLst>
          </p:cNvPr>
          <p:cNvSpPr>
            <a:spLocks noGrp="1"/>
          </p:cNvSpPr>
          <p:nvPr>
            <p:ph type="body" sz="quarter" idx="16"/>
          </p:nvPr>
        </p:nvSpPr>
        <p:spPr/>
        <p:txBody>
          <a:bodyPr/>
          <a:lstStyle/>
          <a:p>
            <a:r>
              <a:rPr lang="en-U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5708374" cy="4639309"/>
          </a:xfrm>
        </p:spPr>
        <p:txBody>
          <a:bodyPr/>
          <a:lstStyle/>
          <a:p>
            <a:r>
              <a:rPr lang="es-ES" dirty="0"/>
              <a:t>Informes periódicos</a:t>
            </a:r>
          </a:p>
          <a:p>
            <a:pPr lvl="1"/>
            <a:r>
              <a:rPr lang="es-ES" dirty="0"/>
              <a:t>Tablas y gráficos semanales</a:t>
            </a:r>
          </a:p>
          <a:p>
            <a:pPr lvl="1"/>
            <a:r>
              <a:rPr lang="es-ES" dirty="0"/>
              <a:t>Resúmenes mensuales/trimestrales</a:t>
            </a:r>
          </a:p>
          <a:p>
            <a:pPr lvl="1"/>
            <a:r>
              <a:rPr lang="es-ES" dirty="0"/>
              <a:t>Resumen anual</a:t>
            </a:r>
          </a:p>
          <a:p>
            <a:r>
              <a:rPr lang="es-ES" dirty="0"/>
              <a:t>Información a los profesionales sanitarios del distrito</a:t>
            </a:r>
          </a:p>
          <a:p>
            <a:pPr lvl="1"/>
            <a:r>
              <a:rPr lang="es-ES" dirty="0"/>
              <a:t>Datos resumidos de vigilancia de enfermedades</a:t>
            </a:r>
          </a:p>
          <a:p>
            <a:pPr lvl="1"/>
            <a:r>
              <a:rPr lang="es-ES" dirty="0"/>
              <a:t>Calidad de la vigilancia</a:t>
            </a:r>
          </a:p>
          <a:p>
            <a:endParaRPr lang="es-ES" sz="2600" dirty="0"/>
          </a:p>
          <a:p>
            <a:endParaRPr lang="es-ES" dirty="0"/>
          </a:p>
        </p:txBody>
      </p:sp>
      <p:sp>
        <p:nvSpPr>
          <p:cNvPr id="2" name="Title 1"/>
          <p:cNvSpPr>
            <a:spLocks noGrp="1"/>
          </p:cNvSpPr>
          <p:nvPr>
            <p:ph type="title"/>
          </p:nvPr>
        </p:nvSpPr>
        <p:spPr/>
        <p:txBody>
          <a:bodyPr/>
          <a:lstStyle/>
          <a:p>
            <a:r>
              <a:rPr lang="es-ES" dirty="0"/>
              <a:t>Comunicación rutinaria</a:t>
            </a:r>
          </a:p>
        </p:txBody>
      </p:sp>
      <p:pic>
        <p:nvPicPr>
          <p:cNvPr id="6" name="Imagen 5">
            <a:extLst>
              <a:ext uri="{FF2B5EF4-FFF2-40B4-BE49-F238E27FC236}">
                <a16:creationId xmlns:a16="http://schemas.microsoft.com/office/drawing/2014/main" id="{26173584-258F-A937-F3CE-C719795782B7}"/>
              </a:ext>
            </a:extLst>
          </p:cNvPr>
          <p:cNvPicPr>
            <a:picLocks noChangeAspect="1"/>
          </p:cNvPicPr>
          <p:nvPr/>
        </p:nvPicPr>
        <p:blipFill>
          <a:blip r:embed="rId3"/>
          <a:stretch>
            <a:fillRect/>
          </a:stretch>
        </p:blipFill>
        <p:spPr>
          <a:xfrm>
            <a:off x="7295839" y="229315"/>
            <a:ext cx="4458322" cy="6039693"/>
          </a:xfrm>
          <a:prstGeom prst="rect">
            <a:avLst/>
          </a:prstGeom>
        </p:spPr>
      </p:pic>
      <p:sp>
        <p:nvSpPr>
          <p:cNvPr id="7" name="CuadroTexto 6">
            <a:hlinkClick r:id="rId4"/>
            <a:extLst>
              <a:ext uri="{FF2B5EF4-FFF2-40B4-BE49-F238E27FC236}">
                <a16:creationId xmlns:a16="http://schemas.microsoft.com/office/drawing/2014/main" id="{E1E30811-642B-0C58-65AE-C4174D93B057}"/>
              </a:ext>
            </a:extLst>
          </p:cNvPr>
          <p:cNvSpPr txBox="1"/>
          <p:nvPr/>
        </p:nvSpPr>
        <p:spPr>
          <a:xfrm>
            <a:off x="3752850" y="6419850"/>
            <a:ext cx="5772150" cy="276999"/>
          </a:xfrm>
          <a:prstGeom prst="rect">
            <a:avLst/>
          </a:prstGeom>
          <a:noFill/>
        </p:spPr>
        <p:txBody>
          <a:bodyPr wrap="square" rtlCol="0">
            <a:spAutoFit/>
          </a:bodyPr>
          <a:lstStyle/>
          <a:p>
            <a:r>
              <a:rPr lang="es-GT" sz="1200" dirty="0">
                <a:solidFill>
                  <a:schemeClr val="accent5">
                    <a:lumMod val="75000"/>
                  </a:schemeClr>
                </a:solidFill>
              </a:rPr>
              <a:t>https://www.ins.gov.co/buscador-eventos/Paginas/Vista-Boletin-Epidemilogico.aspx</a:t>
            </a:r>
          </a:p>
        </p:txBody>
      </p:sp>
    </p:spTree>
    <p:extLst>
      <p:ext uri="{BB962C8B-B14F-4D97-AF65-F5344CB8AC3E}">
        <p14:creationId xmlns:p14="http://schemas.microsoft.com/office/powerpoint/2010/main" val="1436260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dirty="0"/>
              <a:t>Mantener canales de comunicación con información de contacto actualizada puede facilitar: </a:t>
            </a:r>
          </a:p>
          <a:p>
            <a:pPr lvl="1"/>
            <a:r>
              <a:rPr lang="es-ES" dirty="0"/>
              <a:t>Reconocimiento temprano y notificación rápida de posibles brotes</a:t>
            </a:r>
          </a:p>
          <a:p>
            <a:pPr lvl="1"/>
            <a:r>
              <a:rPr lang="es-ES" dirty="0"/>
              <a:t>Mejora del trabajo en equipo en respuesta a brotes</a:t>
            </a:r>
          </a:p>
          <a:p>
            <a:pPr marL="0" indent="0">
              <a:buNone/>
            </a:pPr>
            <a:endParaRPr lang="es-ES" dirty="0"/>
          </a:p>
        </p:txBody>
      </p:sp>
      <p:sp>
        <p:nvSpPr>
          <p:cNvPr id="2" name="Title 1"/>
          <p:cNvSpPr>
            <a:spLocks noGrp="1"/>
          </p:cNvSpPr>
          <p:nvPr>
            <p:ph type="title"/>
          </p:nvPr>
        </p:nvSpPr>
        <p:spPr>
          <a:xfrm>
            <a:off x="838199" y="457200"/>
            <a:ext cx="10985205" cy="800100"/>
          </a:xfrm>
        </p:spPr>
        <p:txBody>
          <a:bodyPr/>
          <a:lstStyle/>
          <a:p>
            <a:r>
              <a:rPr lang="es-ES" dirty="0"/>
              <a:t>Comunicaciones en apoyo de la preparación</a:t>
            </a:r>
          </a:p>
        </p:txBody>
      </p:sp>
      <p:pic>
        <p:nvPicPr>
          <p:cNvPr id="9" name="Picture 8" descr="A group of people in a room&#10;&#10;Description automatically generated with medium confidence">
            <a:extLst>
              <a:ext uri="{FF2B5EF4-FFF2-40B4-BE49-F238E27FC236}">
                <a16:creationId xmlns:a16="http://schemas.microsoft.com/office/drawing/2014/main" id="{9A84C5C7-82B1-CCD0-CAF0-198BDA3A23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163" y="3607552"/>
            <a:ext cx="3657600" cy="2743200"/>
          </a:xfrm>
          <a:prstGeom prst="rect">
            <a:avLst/>
          </a:prstGeom>
          <a:ln>
            <a:solidFill>
              <a:schemeClr val="tx1"/>
            </a:solidFill>
          </a:ln>
        </p:spPr>
      </p:pic>
      <p:pic>
        <p:nvPicPr>
          <p:cNvPr id="11" name="Picture 10" descr="A group of people standing around a table with papers on it&#10;&#10;Description automatically generated with medium confidence">
            <a:extLst>
              <a:ext uri="{FF2B5EF4-FFF2-40B4-BE49-F238E27FC236}">
                <a16:creationId xmlns:a16="http://schemas.microsoft.com/office/drawing/2014/main" id="{C3E997D0-293F-70BF-AB24-1776A63601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0369" y="3607552"/>
            <a:ext cx="3760670" cy="2743200"/>
          </a:xfrm>
          <a:prstGeom prst="rect">
            <a:avLst/>
          </a:prstGeom>
          <a:ln>
            <a:solidFill>
              <a:schemeClr val="tx1"/>
            </a:solidFill>
          </a:ln>
        </p:spPr>
      </p:pic>
    </p:spTree>
    <p:extLst>
      <p:ext uri="{BB962C8B-B14F-4D97-AF65-F5344CB8AC3E}">
        <p14:creationId xmlns:p14="http://schemas.microsoft.com/office/powerpoint/2010/main" val="3172732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s-ES" dirty="0"/>
              <a:t>Énfasis de Una Sola Salud (1/2)</a:t>
            </a:r>
          </a:p>
        </p:txBody>
      </p:sp>
      <p:sp>
        <p:nvSpPr>
          <p:cNvPr id="3" name="Content Placeholder 2">
            <a:extLst>
              <a:ext uri="{FF2B5EF4-FFF2-40B4-BE49-F238E27FC236}">
                <a16:creationId xmlns:a16="http://schemas.microsoft.com/office/drawing/2014/main" id="{117DFEC1-FB5E-42F4-B780-50081D957CF4}"/>
              </a:ext>
            </a:extLst>
          </p:cNvPr>
          <p:cNvSpPr>
            <a:spLocks noGrp="1"/>
          </p:cNvSpPr>
          <p:nvPr>
            <p:ph sz="half" idx="2"/>
          </p:nvPr>
        </p:nvSpPr>
        <p:spPr/>
        <p:txBody>
          <a:bodyPr/>
          <a:lstStyle/>
          <a:p>
            <a:r>
              <a:rPr lang="es-ES" dirty="0"/>
              <a:t>La comunicación debe ser multidireccional</a:t>
            </a:r>
          </a:p>
          <a:p>
            <a:r>
              <a:rPr lang="es-ES" dirty="0"/>
              <a:t>Lo que debe comunicarse depende de la audiencia meta</a:t>
            </a:r>
          </a:p>
          <a:p>
            <a:pPr lvl="1">
              <a:buFont typeface="Wingdings" panose="05000000000000000000" pitchFamily="2" charset="2"/>
              <a:buChar char="§"/>
            </a:pPr>
            <a:r>
              <a:rPr lang="es-ES" dirty="0"/>
              <a:t>Sector humano, animal o ambiental</a:t>
            </a:r>
          </a:p>
        </p:txBody>
      </p:sp>
      <p:pic>
        <p:nvPicPr>
          <p:cNvPr id="4098" name="Picture 2" descr="One Health - Wikipedia">
            <a:extLst>
              <a:ext uri="{FF2B5EF4-FFF2-40B4-BE49-F238E27FC236}">
                <a16:creationId xmlns:a16="http://schemas.microsoft.com/office/drawing/2014/main" id="{A8248D02-051A-EC9E-3868-F1964834FC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3095166"/>
            <a:ext cx="3775075" cy="36104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7449BF9-C14D-160F-53FB-FAD881E299E8}"/>
              </a:ext>
            </a:extLst>
          </p:cNvPr>
          <p:cNvPicPr>
            <a:picLocks noChangeAspect="1"/>
          </p:cNvPicPr>
          <p:nvPr/>
        </p:nvPicPr>
        <p:blipFill>
          <a:blip r:embed="rId4"/>
          <a:stretch>
            <a:fillRect/>
          </a:stretch>
        </p:blipFill>
        <p:spPr>
          <a:xfrm>
            <a:off x="4038600" y="3095166"/>
            <a:ext cx="3775075" cy="3604953"/>
          </a:xfrm>
          <a:prstGeom prst="rect">
            <a:avLst/>
          </a:prstGeom>
        </p:spPr>
      </p:pic>
    </p:spTree>
    <p:extLst>
      <p:ext uri="{BB962C8B-B14F-4D97-AF65-F5344CB8AC3E}">
        <p14:creationId xmlns:p14="http://schemas.microsoft.com/office/powerpoint/2010/main" val="812953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s-ES" dirty="0"/>
              <a:t>Énfasis de Una Sola Salud (2/2)</a:t>
            </a:r>
          </a:p>
        </p:txBody>
      </p:sp>
      <p:sp>
        <p:nvSpPr>
          <p:cNvPr id="3" name="Content Placeholder 2">
            <a:extLst>
              <a:ext uri="{FF2B5EF4-FFF2-40B4-BE49-F238E27FC236}">
                <a16:creationId xmlns:a16="http://schemas.microsoft.com/office/drawing/2014/main" id="{117DFEC1-FB5E-42F4-B780-50081D957CF4}"/>
              </a:ext>
            </a:extLst>
          </p:cNvPr>
          <p:cNvSpPr>
            <a:spLocks noGrp="1"/>
          </p:cNvSpPr>
          <p:nvPr>
            <p:ph sz="half" idx="2"/>
          </p:nvPr>
        </p:nvSpPr>
        <p:spPr/>
        <p:txBody>
          <a:bodyPr/>
          <a:lstStyle/>
          <a:p>
            <a:pPr marL="0" indent="0" algn="ctr">
              <a:buNone/>
            </a:pPr>
            <a:r>
              <a:rPr lang="es-ES" dirty="0"/>
              <a:t>Esporotricosis transmitida por gatos (</a:t>
            </a:r>
            <a:r>
              <a:rPr lang="es-ES" i="1" dirty="0" err="1"/>
              <a:t>Sporothrix</a:t>
            </a:r>
            <a:r>
              <a:rPr lang="es-ES" i="1" dirty="0"/>
              <a:t> </a:t>
            </a:r>
            <a:r>
              <a:rPr lang="es-ES" i="1" dirty="0" err="1"/>
              <a:t>brasiliensis</a:t>
            </a:r>
            <a:r>
              <a:rPr lang="es-ES" dirty="0"/>
              <a:t>)</a:t>
            </a:r>
          </a:p>
        </p:txBody>
      </p:sp>
      <p:grpSp>
        <p:nvGrpSpPr>
          <p:cNvPr id="25" name="Group 24">
            <a:extLst>
              <a:ext uri="{FF2B5EF4-FFF2-40B4-BE49-F238E27FC236}">
                <a16:creationId xmlns:a16="http://schemas.microsoft.com/office/drawing/2014/main" id="{D5432D51-8A69-170B-B4B8-F61F21395B88}"/>
              </a:ext>
            </a:extLst>
          </p:cNvPr>
          <p:cNvGrpSpPr/>
          <p:nvPr/>
        </p:nvGrpSpPr>
        <p:grpSpPr>
          <a:xfrm>
            <a:off x="199665" y="2629212"/>
            <a:ext cx="2286000" cy="2286000"/>
            <a:chOff x="1561651" y="2248566"/>
            <a:chExt cx="2286000" cy="2286000"/>
          </a:xfrm>
        </p:grpSpPr>
        <p:pic>
          <p:nvPicPr>
            <p:cNvPr id="6" name="Graphic 5" descr="Cat with solid fill">
              <a:extLst>
                <a:ext uri="{FF2B5EF4-FFF2-40B4-BE49-F238E27FC236}">
                  <a16:creationId xmlns:a16="http://schemas.microsoft.com/office/drawing/2014/main" id="{67622D89-1325-7131-6B59-C34DB4978E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61651" y="2248566"/>
              <a:ext cx="2286000" cy="2286000"/>
            </a:xfrm>
            <a:prstGeom prst="rect">
              <a:avLst/>
            </a:prstGeom>
          </p:spPr>
        </p:pic>
        <p:sp>
          <p:nvSpPr>
            <p:cNvPr id="7" name="Flowchart: Connector 6">
              <a:extLst>
                <a:ext uri="{FF2B5EF4-FFF2-40B4-BE49-F238E27FC236}">
                  <a16:creationId xmlns:a16="http://schemas.microsoft.com/office/drawing/2014/main" id="{B139381F-736F-BABB-D2BC-C2FF6AF52277}"/>
                </a:ext>
              </a:extLst>
            </p:cNvPr>
            <p:cNvSpPr/>
            <p:nvPr/>
          </p:nvSpPr>
          <p:spPr>
            <a:xfrm>
              <a:off x="2790998" y="3194802"/>
              <a:ext cx="137160" cy="137160"/>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lowchart: Connector 7">
              <a:extLst>
                <a:ext uri="{FF2B5EF4-FFF2-40B4-BE49-F238E27FC236}">
                  <a16:creationId xmlns:a16="http://schemas.microsoft.com/office/drawing/2014/main" id="{174F6E7A-1D39-3BA6-40FE-289EF9282A39}"/>
                </a:ext>
              </a:extLst>
            </p:cNvPr>
            <p:cNvSpPr/>
            <p:nvPr/>
          </p:nvSpPr>
          <p:spPr>
            <a:xfrm>
              <a:off x="2928158" y="3549043"/>
              <a:ext cx="182880" cy="182880"/>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8">
              <a:extLst>
                <a:ext uri="{FF2B5EF4-FFF2-40B4-BE49-F238E27FC236}">
                  <a16:creationId xmlns:a16="http://schemas.microsoft.com/office/drawing/2014/main" id="{C37D5D8C-51E2-A834-69DE-F1DDA612E386}"/>
                </a:ext>
              </a:extLst>
            </p:cNvPr>
            <p:cNvSpPr/>
            <p:nvPr/>
          </p:nvSpPr>
          <p:spPr>
            <a:xfrm>
              <a:off x="2497567" y="3731922"/>
              <a:ext cx="155448" cy="155448"/>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A37D2C0C-FA68-722D-82A2-A8667F2C2801}"/>
                </a:ext>
              </a:extLst>
            </p:cNvPr>
            <p:cNvSpPr/>
            <p:nvPr/>
          </p:nvSpPr>
          <p:spPr>
            <a:xfrm>
              <a:off x="2994211" y="3001382"/>
              <a:ext cx="107576" cy="109728"/>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a:extLst>
                <a:ext uri="{FF2B5EF4-FFF2-40B4-BE49-F238E27FC236}">
                  <a16:creationId xmlns:a16="http://schemas.microsoft.com/office/drawing/2014/main" id="{069DAE03-B653-A039-670D-66463EDF9EB8}"/>
                </a:ext>
              </a:extLst>
            </p:cNvPr>
            <p:cNvSpPr/>
            <p:nvPr/>
          </p:nvSpPr>
          <p:spPr>
            <a:xfrm>
              <a:off x="2316021" y="3940450"/>
              <a:ext cx="54864" cy="54864"/>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11">
              <a:extLst>
                <a:ext uri="{FF2B5EF4-FFF2-40B4-BE49-F238E27FC236}">
                  <a16:creationId xmlns:a16="http://schemas.microsoft.com/office/drawing/2014/main" id="{254137CC-53F5-13B9-1B58-985BB64F2BFB}"/>
                </a:ext>
              </a:extLst>
            </p:cNvPr>
            <p:cNvSpPr/>
            <p:nvPr/>
          </p:nvSpPr>
          <p:spPr>
            <a:xfrm>
              <a:off x="2511909" y="3331962"/>
              <a:ext cx="82296" cy="82296"/>
            </a:xfrm>
            <a:prstGeom prst="flowChartConnector">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Connector: Curved 28">
            <a:extLst>
              <a:ext uri="{FF2B5EF4-FFF2-40B4-BE49-F238E27FC236}">
                <a16:creationId xmlns:a16="http://schemas.microsoft.com/office/drawing/2014/main" id="{2340BFCF-D3C5-48A2-E067-8762D0C26E44}"/>
              </a:ext>
            </a:extLst>
          </p:cNvPr>
          <p:cNvCxnSpPr>
            <a:stCxn id="21" idx="0"/>
            <a:endCxn id="15" idx="1"/>
          </p:cNvCxnSpPr>
          <p:nvPr/>
        </p:nvCxnSpPr>
        <p:spPr>
          <a:xfrm rot="5400000" flipH="1" flipV="1">
            <a:off x="3037275" y="2256752"/>
            <a:ext cx="1285727" cy="1678149"/>
          </a:xfrm>
          <a:prstGeom prst="curvedConnector2">
            <a:avLst/>
          </a:prstGeom>
          <a:ln w="762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A77627B9-22B4-727C-4C16-2EAF3C2DFF9B}"/>
              </a:ext>
            </a:extLst>
          </p:cNvPr>
          <p:cNvCxnSpPr>
            <a:stCxn id="17" idx="0"/>
            <a:endCxn id="15" idx="3"/>
          </p:cNvCxnSpPr>
          <p:nvPr/>
        </p:nvCxnSpPr>
        <p:spPr>
          <a:xfrm rot="16200000" flipV="1">
            <a:off x="5623897" y="2262678"/>
            <a:ext cx="1319250" cy="1699817"/>
          </a:xfrm>
          <a:prstGeom prst="curvedConnector2">
            <a:avLst/>
          </a:prstGeom>
          <a:ln w="76200">
            <a:solidFill>
              <a:srgbClr val="109648"/>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822710F6-45E0-A08F-9251-0EACF918B536}"/>
              </a:ext>
            </a:extLst>
          </p:cNvPr>
          <p:cNvCxnSpPr>
            <a:stCxn id="17" idx="2"/>
            <a:endCxn id="19" idx="3"/>
          </p:cNvCxnSpPr>
          <p:nvPr/>
        </p:nvCxnSpPr>
        <p:spPr>
          <a:xfrm rot="5400000">
            <a:off x="5685567" y="4434659"/>
            <a:ext cx="1195911" cy="1699817"/>
          </a:xfrm>
          <a:prstGeom prst="curvedConnector2">
            <a:avLst/>
          </a:prstGeom>
          <a:ln w="76200">
            <a:solidFill>
              <a:srgbClr val="109648"/>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C054A0D9-77A2-AF94-43B0-F78DBDD5F9A1}"/>
              </a:ext>
            </a:extLst>
          </p:cNvPr>
          <p:cNvGrpSpPr/>
          <p:nvPr/>
        </p:nvGrpSpPr>
        <p:grpSpPr>
          <a:xfrm>
            <a:off x="2383864" y="1995762"/>
            <a:ext cx="5206766" cy="4343961"/>
            <a:chOff x="2383864" y="1995762"/>
            <a:chExt cx="5206766" cy="4343961"/>
          </a:xfrm>
        </p:grpSpPr>
        <p:pic>
          <p:nvPicPr>
            <p:cNvPr id="17" name="Graphic 16" descr="Deciduous tree with solid fill">
              <a:extLst>
                <a:ext uri="{FF2B5EF4-FFF2-40B4-BE49-F238E27FC236}">
                  <a16:creationId xmlns:a16="http://schemas.microsoft.com/office/drawing/2014/main" id="{598026CC-56A1-4E8D-C11A-61521B2771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76230" y="3772212"/>
              <a:ext cx="914400" cy="914400"/>
            </a:xfrm>
            <a:prstGeom prst="rect">
              <a:avLst/>
            </a:prstGeom>
          </p:spPr>
        </p:pic>
        <p:pic>
          <p:nvPicPr>
            <p:cNvPr id="15" name="Graphic 14" descr="Man with solid fill">
              <a:extLst>
                <a:ext uri="{FF2B5EF4-FFF2-40B4-BE49-F238E27FC236}">
                  <a16:creationId xmlns:a16="http://schemas.microsoft.com/office/drawing/2014/main" id="{C7214983-4AE9-65A5-AC55-4868E6581B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19213" y="1995762"/>
              <a:ext cx="914400" cy="914400"/>
            </a:xfrm>
            <a:prstGeom prst="rect">
              <a:avLst/>
            </a:prstGeom>
          </p:spPr>
        </p:pic>
        <p:pic>
          <p:nvPicPr>
            <p:cNvPr id="19" name="Graphic 18" descr="Rat with solid fill">
              <a:extLst>
                <a:ext uri="{FF2B5EF4-FFF2-40B4-BE49-F238E27FC236}">
                  <a16:creationId xmlns:a16="http://schemas.microsoft.com/office/drawing/2014/main" id="{215A1C9C-C921-9E38-3D54-F1E239E76BF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19213" y="5425323"/>
              <a:ext cx="914400" cy="914400"/>
            </a:xfrm>
            <a:prstGeom prst="rect">
              <a:avLst/>
            </a:prstGeom>
          </p:spPr>
        </p:pic>
        <p:pic>
          <p:nvPicPr>
            <p:cNvPr id="21" name="Graphic 20" descr="Dog with solid fill">
              <a:extLst>
                <a:ext uri="{FF2B5EF4-FFF2-40B4-BE49-F238E27FC236}">
                  <a16:creationId xmlns:a16="http://schemas.microsoft.com/office/drawing/2014/main" id="{8A3AE335-662E-0738-B700-9770F681DE8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383864" y="3738689"/>
              <a:ext cx="914400" cy="914400"/>
            </a:xfrm>
            <a:prstGeom prst="rect">
              <a:avLst/>
            </a:prstGeom>
          </p:spPr>
        </p:pic>
        <p:pic>
          <p:nvPicPr>
            <p:cNvPr id="23" name="Graphic 22" descr="Cat with solid fill">
              <a:extLst>
                <a:ext uri="{FF2B5EF4-FFF2-40B4-BE49-F238E27FC236}">
                  <a16:creationId xmlns:a16="http://schemas.microsoft.com/office/drawing/2014/main" id="{F55E2740-9C57-909A-A182-9BD725A0C8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4527" y="3709622"/>
              <a:ext cx="914400" cy="914400"/>
            </a:xfrm>
            <a:prstGeom prst="rect">
              <a:avLst/>
            </a:prstGeom>
          </p:spPr>
        </p:pic>
        <p:pic>
          <p:nvPicPr>
            <p:cNvPr id="24" name="Graphic 23" descr="Cat with solid fill">
              <a:extLst>
                <a:ext uri="{FF2B5EF4-FFF2-40B4-BE49-F238E27FC236}">
                  <a16:creationId xmlns:a16="http://schemas.microsoft.com/office/drawing/2014/main" id="{7F71ACDA-7BF0-853E-A4AA-1472AF523F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73029" y="3709622"/>
              <a:ext cx="914400" cy="914400"/>
            </a:xfrm>
            <a:prstGeom prst="rect">
              <a:avLst/>
            </a:prstGeom>
          </p:spPr>
        </p:pic>
        <p:cxnSp>
          <p:nvCxnSpPr>
            <p:cNvPr id="33" name="Connector: Curved 32">
              <a:extLst>
                <a:ext uri="{FF2B5EF4-FFF2-40B4-BE49-F238E27FC236}">
                  <a16:creationId xmlns:a16="http://schemas.microsoft.com/office/drawing/2014/main" id="{CC9A2F48-EFDD-1765-24D1-864440945E2B}"/>
                </a:ext>
              </a:extLst>
            </p:cNvPr>
            <p:cNvCxnSpPr>
              <a:stCxn id="19" idx="1"/>
              <a:endCxn id="21" idx="2"/>
            </p:cNvCxnSpPr>
            <p:nvPr/>
          </p:nvCxnSpPr>
          <p:spPr>
            <a:xfrm rot="10800000">
              <a:off x="2841065" y="4653089"/>
              <a:ext cx="1678149" cy="1229434"/>
            </a:xfrm>
            <a:prstGeom prst="curvedConnector2">
              <a:avLst/>
            </a:prstGeom>
            <a:ln w="76200">
              <a:solidFill>
                <a:srgbClr val="0065A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6" name="Arrow: Left-Right 35">
              <a:extLst>
                <a:ext uri="{FF2B5EF4-FFF2-40B4-BE49-F238E27FC236}">
                  <a16:creationId xmlns:a16="http://schemas.microsoft.com/office/drawing/2014/main" id="{0CEE076D-5B18-AABD-8648-91E28F57E6F9}"/>
                </a:ext>
              </a:extLst>
            </p:cNvPr>
            <p:cNvSpPr/>
            <p:nvPr/>
          </p:nvSpPr>
          <p:spPr>
            <a:xfrm>
              <a:off x="3395726" y="4156922"/>
              <a:ext cx="416194" cy="48326"/>
            </a:xfrm>
            <a:prstGeom prst="leftRightArrow">
              <a:avLst/>
            </a:prstGeom>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Left-Right 36">
              <a:extLst>
                <a:ext uri="{FF2B5EF4-FFF2-40B4-BE49-F238E27FC236}">
                  <a16:creationId xmlns:a16="http://schemas.microsoft.com/office/drawing/2014/main" id="{9E9A8AB4-6A04-2DD5-67AF-79CD4F210252}"/>
                </a:ext>
              </a:extLst>
            </p:cNvPr>
            <p:cNvSpPr/>
            <p:nvPr/>
          </p:nvSpPr>
          <p:spPr>
            <a:xfrm>
              <a:off x="4768316" y="4132759"/>
              <a:ext cx="416194" cy="48326"/>
            </a:xfrm>
            <a:prstGeom prst="leftRightArrow">
              <a:avLst/>
            </a:prstGeom>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Left-Right 37">
              <a:extLst>
                <a:ext uri="{FF2B5EF4-FFF2-40B4-BE49-F238E27FC236}">
                  <a16:creationId xmlns:a16="http://schemas.microsoft.com/office/drawing/2014/main" id="{CD391BA4-73D4-EB92-5FDB-74CB6360D1E8}"/>
                </a:ext>
              </a:extLst>
            </p:cNvPr>
            <p:cNvSpPr/>
            <p:nvPr/>
          </p:nvSpPr>
          <p:spPr>
            <a:xfrm>
              <a:off x="6165104" y="4181085"/>
              <a:ext cx="416194" cy="48326"/>
            </a:xfrm>
            <a:prstGeom prst="leftRightArrow">
              <a:avLst/>
            </a:prstGeom>
            <a:ln w="762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rrow: Right 50">
              <a:extLst>
                <a:ext uri="{FF2B5EF4-FFF2-40B4-BE49-F238E27FC236}">
                  <a16:creationId xmlns:a16="http://schemas.microsoft.com/office/drawing/2014/main" id="{3D5186A6-CC27-F06A-38DF-57A3CBC7CC51}"/>
                </a:ext>
              </a:extLst>
            </p:cNvPr>
            <p:cNvSpPr/>
            <p:nvPr/>
          </p:nvSpPr>
          <p:spPr>
            <a:xfrm rot="16200000">
              <a:off x="4613481" y="3337704"/>
              <a:ext cx="731520" cy="182880"/>
            </a:xfrm>
            <a:prstGeom prst="rightArrow">
              <a:avLst/>
            </a:prstGeom>
            <a:solidFill>
              <a:srgbClr val="CC0000"/>
            </a:solidFill>
            <a:ln w="381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Left-Right 51">
              <a:extLst>
                <a:ext uri="{FF2B5EF4-FFF2-40B4-BE49-F238E27FC236}">
                  <a16:creationId xmlns:a16="http://schemas.microsoft.com/office/drawing/2014/main" id="{74E52BAE-81D5-2479-ADB5-495B15089574}"/>
                </a:ext>
              </a:extLst>
            </p:cNvPr>
            <p:cNvSpPr/>
            <p:nvPr/>
          </p:nvSpPr>
          <p:spPr>
            <a:xfrm rot="16200000">
              <a:off x="4620209" y="4934819"/>
              <a:ext cx="731520" cy="182880"/>
            </a:xfrm>
            <a:prstGeom prst="leftRightArrow">
              <a:avLst/>
            </a:prstGeom>
            <a:solidFill>
              <a:srgbClr val="0065A4"/>
            </a:solidFill>
            <a:ln w="381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DE92DDD4-5D60-EC49-FAF6-C537F2479E74}"/>
              </a:ext>
            </a:extLst>
          </p:cNvPr>
          <p:cNvGrpSpPr/>
          <p:nvPr/>
        </p:nvGrpSpPr>
        <p:grpSpPr>
          <a:xfrm>
            <a:off x="7932110" y="3108818"/>
            <a:ext cx="4215715" cy="1668405"/>
            <a:chOff x="7916514" y="3167346"/>
            <a:chExt cx="3914589" cy="1668405"/>
          </a:xfrm>
        </p:grpSpPr>
        <p:sp>
          <p:nvSpPr>
            <p:cNvPr id="14" name="TextBox 13">
              <a:extLst>
                <a:ext uri="{FF2B5EF4-FFF2-40B4-BE49-F238E27FC236}">
                  <a16:creationId xmlns:a16="http://schemas.microsoft.com/office/drawing/2014/main" id="{DB260A52-D2D2-7AFE-CBAE-CDB28AD701C8}"/>
                </a:ext>
              </a:extLst>
            </p:cNvPr>
            <p:cNvSpPr txBox="1"/>
            <p:nvPr/>
          </p:nvSpPr>
          <p:spPr>
            <a:xfrm>
              <a:off x="7916514" y="3167346"/>
              <a:ext cx="3914589" cy="1668405"/>
            </a:xfrm>
            <a:prstGeom prst="rect">
              <a:avLst/>
            </a:prstGeom>
            <a:noFill/>
          </p:spPr>
          <p:txBody>
            <a:bodyPr wrap="square" rtlCol="0">
              <a:spAutoFit/>
            </a:bodyPr>
            <a:lstStyle/>
            <a:p>
              <a:pPr>
                <a:lnSpc>
                  <a:spcPct val="200000"/>
                </a:lnSpc>
              </a:pPr>
              <a:r>
                <a:rPr lang="es-ES" dirty="0"/>
                <a:t>	Transmisión desde las plantas</a:t>
              </a:r>
            </a:p>
            <a:p>
              <a:pPr>
                <a:lnSpc>
                  <a:spcPct val="200000"/>
                </a:lnSpc>
              </a:pPr>
              <a:r>
                <a:rPr lang="es-ES" dirty="0"/>
                <a:t>	Transmisión de animal a animal</a:t>
              </a:r>
            </a:p>
            <a:p>
              <a:pPr>
                <a:lnSpc>
                  <a:spcPct val="200000"/>
                </a:lnSpc>
              </a:pPr>
              <a:r>
                <a:rPr lang="es-ES" dirty="0"/>
                <a:t>	Transmisión de animal a humano</a:t>
              </a:r>
            </a:p>
          </p:txBody>
        </p:sp>
        <p:sp>
          <p:nvSpPr>
            <p:cNvPr id="16" name="Rectangle 15">
              <a:extLst>
                <a:ext uri="{FF2B5EF4-FFF2-40B4-BE49-F238E27FC236}">
                  <a16:creationId xmlns:a16="http://schemas.microsoft.com/office/drawing/2014/main" id="{98230ECA-AEAB-B37E-0393-93308964D0A1}"/>
                </a:ext>
              </a:extLst>
            </p:cNvPr>
            <p:cNvSpPr/>
            <p:nvPr/>
          </p:nvSpPr>
          <p:spPr>
            <a:xfrm>
              <a:off x="8109546" y="3429000"/>
              <a:ext cx="274320" cy="274320"/>
            </a:xfrm>
            <a:prstGeom prst="rect">
              <a:avLst/>
            </a:prstGeom>
            <a:solidFill>
              <a:srgbClr val="109648"/>
            </a:solidFill>
            <a:ln>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 name="Rectangle 17">
              <a:extLst>
                <a:ext uri="{FF2B5EF4-FFF2-40B4-BE49-F238E27FC236}">
                  <a16:creationId xmlns:a16="http://schemas.microsoft.com/office/drawing/2014/main" id="{70941729-351F-9321-B156-E3ABB9C4F601}"/>
                </a:ext>
              </a:extLst>
            </p:cNvPr>
            <p:cNvSpPr/>
            <p:nvPr/>
          </p:nvSpPr>
          <p:spPr>
            <a:xfrm>
              <a:off x="8109546" y="3972279"/>
              <a:ext cx="274320" cy="274320"/>
            </a:xfrm>
            <a:prstGeom prst="rect">
              <a:avLst/>
            </a:prstGeom>
            <a:solidFill>
              <a:srgbClr val="4472C4"/>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 name="Rectangle 19">
              <a:extLst>
                <a:ext uri="{FF2B5EF4-FFF2-40B4-BE49-F238E27FC236}">
                  <a16:creationId xmlns:a16="http://schemas.microsoft.com/office/drawing/2014/main" id="{34F76841-38B9-2BF1-8719-F59557FB1CB3}"/>
                </a:ext>
              </a:extLst>
            </p:cNvPr>
            <p:cNvSpPr/>
            <p:nvPr/>
          </p:nvSpPr>
          <p:spPr>
            <a:xfrm>
              <a:off x="8109546" y="4515929"/>
              <a:ext cx="274320" cy="274320"/>
            </a:xfrm>
            <a:prstGeom prst="rect">
              <a:avLst/>
            </a:prstGeom>
            <a:solidFill>
              <a:srgbClr val="CC0000"/>
            </a:solidFill>
            <a:ln>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grpSp>
    </p:spTree>
    <p:extLst>
      <p:ext uri="{BB962C8B-B14F-4D97-AF65-F5344CB8AC3E}">
        <p14:creationId xmlns:p14="http://schemas.microsoft.com/office/powerpoint/2010/main" val="3773381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4628F-D8FC-4D6E-AC6E-B76D24DB11BF}"/>
              </a:ext>
            </a:extLst>
          </p:cNvPr>
          <p:cNvSpPr>
            <a:spLocks noGrp="1"/>
          </p:cNvSpPr>
          <p:nvPr>
            <p:ph type="title"/>
          </p:nvPr>
        </p:nvSpPr>
        <p:spPr/>
        <p:txBody>
          <a:bodyPr/>
          <a:lstStyle/>
          <a:p>
            <a:r>
              <a:rPr lang="es-ES" dirty="0"/>
              <a:t>Comunicaciones específicas </a:t>
            </a:r>
          </a:p>
        </p:txBody>
      </p:sp>
      <p:sp>
        <p:nvSpPr>
          <p:cNvPr id="3" name="TextBox 2">
            <a:extLst>
              <a:ext uri="{FF2B5EF4-FFF2-40B4-BE49-F238E27FC236}">
                <a16:creationId xmlns:a16="http://schemas.microsoft.com/office/drawing/2014/main" id="{50D69B58-A506-0ABF-4085-17FBFC8C8010}"/>
              </a:ext>
            </a:extLst>
          </p:cNvPr>
          <p:cNvSpPr txBox="1"/>
          <p:nvPr/>
        </p:nvSpPr>
        <p:spPr>
          <a:xfrm>
            <a:off x="4314468" y="1332530"/>
            <a:ext cx="3474720" cy="461665"/>
          </a:xfrm>
          <a:prstGeom prst="rect">
            <a:avLst/>
          </a:prstGeom>
          <a:noFill/>
        </p:spPr>
        <p:txBody>
          <a:bodyPr wrap="square" rtlCol="0" anchor="ctr">
            <a:spAutoFit/>
          </a:bodyPr>
          <a:lstStyle/>
          <a:p>
            <a:pPr algn="ctr"/>
            <a:r>
              <a:rPr lang="es-ES" sz="2400" b="1" dirty="0"/>
              <a:t>Para el público</a:t>
            </a:r>
          </a:p>
        </p:txBody>
      </p:sp>
      <p:sp>
        <p:nvSpPr>
          <p:cNvPr id="4" name="TextBox 3">
            <a:extLst>
              <a:ext uri="{FF2B5EF4-FFF2-40B4-BE49-F238E27FC236}">
                <a16:creationId xmlns:a16="http://schemas.microsoft.com/office/drawing/2014/main" id="{35D6E41D-766F-59DB-0FC0-C918ED5AA8AD}"/>
              </a:ext>
            </a:extLst>
          </p:cNvPr>
          <p:cNvSpPr txBox="1"/>
          <p:nvPr/>
        </p:nvSpPr>
        <p:spPr>
          <a:xfrm>
            <a:off x="-135477" y="1346679"/>
            <a:ext cx="4817646" cy="461665"/>
          </a:xfrm>
          <a:prstGeom prst="rect">
            <a:avLst/>
          </a:prstGeom>
          <a:noFill/>
        </p:spPr>
        <p:txBody>
          <a:bodyPr wrap="square" rtlCol="0" anchor="ctr">
            <a:spAutoFit/>
          </a:bodyPr>
          <a:lstStyle/>
          <a:p>
            <a:pPr algn="ctr"/>
            <a:r>
              <a:rPr lang="es-ES" sz="2400" b="1" dirty="0">
                <a:cs typeface="Arial Bold" panose="020B0704020202020204" pitchFamily="34" charset="0"/>
              </a:rPr>
              <a:t>Para el personal veterinario</a:t>
            </a:r>
          </a:p>
        </p:txBody>
      </p:sp>
      <p:sp>
        <p:nvSpPr>
          <p:cNvPr id="5" name="TextBox 4">
            <a:extLst>
              <a:ext uri="{FF2B5EF4-FFF2-40B4-BE49-F238E27FC236}">
                <a16:creationId xmlns:a16="http://schemas.microsoft.com/office/drawing/2014/main" id="{BDF58399-17E6-A16F-DFC9-B8AEBADBBFB4}"/>
              </a:ext>
            </a:extLst>
          </p:cNvPr>
          <p:cNvSpPr txBox="1"/>
          <p:nvPr/>
        </p:nvSpPr>
        <p:spPr>
          <a:xfrm>
            <a:off x="7973553" y="1340097"/>
            <a:ext cx="4370847" cy="461665"/>
          </a:xfrm>
          <a:prstGeom prst="rect">
            <a:avLst/>
          </a:prstGeom>
          <a:noFill/>
        </p:spPr>
        <p:txBody>
          <a:bodyPr wrap="square" rtlCol="0" anchor="ctr">
            <a:spAutoFit/>
          </a:bodyPr>
          <a:lstStyle/>
          <a:p>
            <a:pPr algn="ctr"/>
            <a:r>
              <a:rPr lang="es-ES" sz="2400" b="1" dirty="0"/>
              <a:t>Para el personal médico</a:t>
            </a:r>
          </a:p>
        </p:txBody>
      </p:sp>
      <p:sp>
        <p:nvSpPr>
          <p:cNvPr id="25" name="TextBox 24">
            <a:extLst>
              <a:ext uri="{FF2B5EF4-FFF2-40B4-BE49-F238E27FC236}">
                <a16:creationId xmlns:a16="http://schemas.microsoft.com/office/drawing/2014/main" id="{5631102A-34D9-BF50-3F7D-E6065635DB4A}"/>
              </a:ext>
            </a:extLst>
          </p:cNvPr>
          <p:cNvSpPr txBox="1"/>
          <p:nvPr/>
        </p:nvSpPr>
        <p:spPr>
          <a:xfrm>
            <a:off x="1676400" y="6481917"/>
            <a:ext cx="7944627" cy="276999"/>
          </a:xfrm>
          <a:prstGeom prst="rect">
            <a:avLst/>
          </a:prstGeom>
          <a:noFill/>
        </p:spPr>
        <p:txBody>
          <a:bodyPr wrap="square" rtlCol="0">
            <a:spAutoFit/>
          </a:bodyPr>
          <a:lstStyle/>
          <a:p>
            <a:pPr algn="r"/>
            <a:r>
              <a:rPr lang="es-GT" sz="1200" noProof="0" dirty="0">
                <a:hlinkClick r:id="rId3">
                  <a:extLst>
                    <a:ext uri="{A12FA001-AC4F-418D-AE19-62706E023703}">
                      <ahyp:hlinkClr xmlns:ahyp="http://schemas.microsoft.com/office/drawing/2018/hyperlinkcolor" val="tx"/>
                    </a:ext>
                  </a:extLst>
                </a:hlinkClick>
              </a:rPr>
              <a:t>Estas infografías pueden descargarse del siguiente sitio web de los CDC</a:t>
            </a:r>
            <a:r>
              <a:rPr lang="en-US" sz="1200" dirty="0">
                <a:solidFill>
                  <a:srgbClr val="0563C1"/>
                </a:solidFill>
                <a:hlinkClick r:id="rId3">
                  <a:extLst>
                    <a:ext uri="{A12FA001-AC4F-418D-AE19-62706E023703}">
                      <ahyp:hlinkClr xmlns:ahyp="http://schemas.microsoft.com/office/drawing/2018/hyperlinkcolor" val="tx"/>
                    </a:ext>
                  </a:extLst>
                </a:hlinkClick>
              </a:rPr>
              <a:t>: https://stacks.cdc.gov/view/cdc/112108</a:t>
            </a:r>
          </a:p>
        </p:txBody>
      </p:sp>
      <p:pic>
        <p:nvPicPr>
          <p:cNvPr id="7" name="Imagen 6">
            <a:extLst>
              <a:ext uri="{FF2B5EF4-FFF2-40B4-BE49-F238E27FC236}">
                <a16:creationId xmlns:a16="http://schemas.microsoft.com/office/drawing/2014/main" id="{E8723C4A-5544-F409-27EF-66E6448BF364}"/>
              </a:ext>
            </a:extLst>
          </p:cNvPr>
          <p:cNvPicPr>
            <a:picLocks noChangeAspect="1"/>
          </p:cNvPicPr>
          <p:nvPr/>
        </p:nvPicPr>
        <p:blipFill>
          <a:blip r:embed="rId4"/>
          <a:stretch>
            <a:fillRect/>
          </a:stretch>
        </p:blipFill>
        <p:spPr>
          <a:xfrm>
            <a:off x="492068" y="1866900"/>
            <a:ext cx="3465750" cy="4495800"/>
          </a:xfrm>
          <a:prstGeom prst="rect">
            <a:avLst/>
          </a:prstGeom>
        </p:spPr>
      </p:pic>
      <p:pic>
        <p:nvPicPr>
          <p:cNvPr id="9" name="Imagen 8">
            <a:extLst>
              <a:ext uri="{FF2B5EF4-FFF2-40B4-BE49-F238E27FC236}">
                <a16:creationId xmlns:a16="http://schemas.microsoft.com/office/drawing/2014/main" id="{FBF044DA-4D87-4FD6-A752-5FBAC02044A3}"/>
              </a:ext>
            </a:extLst>
          </p:cNvPr>
          <p:cNvPicPr>
            <a:picLocks noChangeAspect="1"/>
          </p:cNvPicPr>
          <p:nvPr/>
        </p:nvPicPr>
        <p:blipFill>
          <a:blip r:embed="rId5"/>
          <a:stretch>
            <a:fillRect/>
          </a:stretch>
        </p:blipFill>
        <p:spPr>
          <a:xfrm>
            <a:off x="8305800" y="1812900"/>
            <a:ext cx="3475293" cy="4454549"/>
          </a:xfrm>
          <a:prstGeom prst="rect">
            <a:avLst/>
          </a:prstGeom>
        </p:spPr>
      </p:pic>
      <p:pic>
        <p:nvPicPr>
          <p:cNvPr id="11" name="Imagen 10">
            <a:extLst>
              <a:ext uri="{FF2B5EF4-FFF2-40B4-BE49-F238E27FC236}">
                <a16:creationId xmlns:a16="http://schemas.microsoft.com/office/drawing/2014/main" id="{6DD17017-782D-C8F9-92F5-F3EFF0DC1F6E}"/>
              </a:ext>
            </a:extLst>
          </p:cNvPr>
          <p:cNvPicPr>
            <a:picLocks noChangeAspect="1"/>
          </p:cNvPicPr>
          <p:nvPr/>
        </p:nvPicPr>
        <p:blipFill>
          <a:blip r:embed="rId6"/>
          <a:stretch>
            <a:fillRect/>
          </a:stretch>
        </p:blipFill>
        <p:spPr>
          <a:xfrm>
            <a:off x="4387473" y="1809750"/>
            <a:ext cx="3525562" cy="4552950"/>
          </a:xfrm>
          <a:prstGeom prst="rect">
            <a:avLst/>
          </a:prstGeom>
        </p:spPr>
      </p:pic>
    </p:spTree>
    <p:extLst>
      <p:ext uri="{BB962C8B-B14F-4D97-AF65-F5344CB8AC3E}">
        <p14:creationId xmlns:p14="http://schemas.microsoft.com/office/powerpoint/2010/main" val="3645051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0F7CF-A338-5935-5706-C8DC3D8923A4}"/>
              </a:ext>
            </a:extLst>
          </p:cNvPr>
          <p:cNvSpPr>
            <a:spLocks noGrp="1"/>
          </p:cNvSpPr>
          <p:nvPr>
            <p:ph type="title"/>
          </p:nvPr>
        </p:nvSpPr>
        <p:spPr/>
        <p:txBody>
          <a:bodyPr/>
          <a:lstStyle/>
          <a:p>
            <a:r>
              <a:rPr lang="es-ES" dirty="0"/>
              <a:t>Comunicar la información</a:t>
            </a:r>
          </a:p>
        </p:txBody>
      </p:sp>
    </p:spTree>
    <p:extLst>
      <p:ext uri="{BB962C8B-B14F-4D97-AF65-F5344CB8AC3E}">
        <p14:creationId xmlns:p14="http://schemas.microsoft.com/office/powerpoint/2010/main" val="298986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Font typeface="+mj-lt"/>
              <a:buAutoNum type="arabicPeriod"/>
            </a:pPr>
            <a:r>
              <a:rPr lang="es-ES" dirty="0"/>
              <a:t>Revise el escenario asignado.</a:t>
            </a:r>
          </a:p>
          <a:p>
            <a:pPr marL="514350" indent="-514350">
              <a:buFont typeface="+mj-lt"/>
              <a:buAutoNum type="arabicPeriod"/>
            </a:pPr>
            <a:r>
              <a:rPr lang="es-ES" dirty="0"/>
              <a:t>Responda a las cinco preguntas.</a:t>
            </a:r>
          </a:p>
          <a:p>
            <a:pPr marL="514350" indent="-514350">
              <a:buFont typeface="+mj-lt"/>
              <a:buAutoNum type="arabicPeriod"/>
            </a:pPr>
            <a:r>
              <a:rPr lang="es-ES" dirty="0"/>
              <a:t>Comparta sus respuestas según las instrucciones.</a:t>
            </a:r>
          </a:p>
          <a:p>
            <a:pPr marL="514350" indent="-514350">
              <a:buFont typeface="+mj-lt"/>
              <a:buAutoNum type="arabicPeriod"/>
            </a:pPr>
            <a:endParaRPr lang="es-ES" sz="1050" dirty="0">
              <a:solidFill>
                <a:srgbClr val="C00000"/>
              </a:solidFill>
            </a:endParaRPr>
          </a:p>
        </p:txBody>
      </p:sp>
      <p:sp>
        <p:nvSpPr>
          <p:cNvPr id="2" name="Title 1"/>
          <p:cNvSpPr>
            <a:spLocks noGrp="1"/>
          </p:cNvSpPr>
          <p:nvPr>
            <p:ph type="title"/>
          </p:nvPr>
        </p:nvSpPr>
        <p:spPr>
          <a:noFill/>
        </p:spPr>
        <p:txBody>
          <a:bodyPr lIns="91440" tIns="45720" rIns="91440" bIns="45720" anchor="t">
            <a:normAutofit fontScale="90000"/>
          </a:bodyPr>
          <a:lstStyle/>
          <a:p>
            <a:r>
              <a:rPr lang="es-ES" dirty="0"/>
              <a:t>Comunicar la información: Parte 1 (1/3)</a:t>
            </a:r>
          </a:p>
        </p:txBody>
      </p:sp>
      <p:sp>
        <p:nvSpPr>
          <p:cNvPr id="7" name="Content Placeholder 2">
            <a:extLst>
              <a:ext uri="{FF2B5EF4-FFF2-40B4-BE49-F238E27FC236}">
                <a16:creationId xmlns:a16="http://schemas.microsoft.com/office/drawing/2014/main" id="{15A99EF2-95E6-36AB-6711-EBD588B26083}"/>
              </a:ext>
            </a:extLst>
          </p:cNvPr>
          <p:cNvSpPr txBox="1">
            <a:spLocks/>
          </p:cNvSpPr>
          <p:nvPr/>
        </p:nvSpPr>
        <p:spPr bwMode="auto">
          <a:xfrm>
            <a:off x="838200" y="3014797"/>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Escenario 1: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n-US" sz="2400" dirty="0"/>
              <a:t>Tras analizar </a:t>
            </a:r>
            <a:r>
              <a:rPr lang="en-US" sz="2400"/>
              <a:t>los datos de </a:t>
            </a:r>
            <a:r>
              <a:rPr lang="en-US" sz="2400" dirty="0"/>
              <a:t>su distrito </a:t>
            </a:r>
            <a:r>
              <a:rPr lang="en-US" sz="2400"/>
              <a:t>sobre enfermedades zoonóticas de alta prioridad, </a:t>
            </a:r>
            <a:r>
              <a:rPr lang="en-US" sz="2400" dirty="0"/>
              <a:t>observa que durante la semana anterior una de estas enfermedades superó el umbral de alerta</a:t>
            </a:r>
          </a:p>
        </p:txBody>
      </p:sp>
    </p:spTree>
    <p:extLst>
      <p:ext uri="{BB962C8B-B14F-4D97-AF65-F5344CB8AC3E}">
        <p14:creationId xmlns:p14="http://schemas.microsoft.com/office/powerpoint/2010/main" val="1368235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Font typeface="+mj-lt"/>
              <a:buAutoNum type="arabicPeriod"/>
            </a:pPr>
            <a:r>
              <a:rPr lang="es-ES" dirty="0"/>
              <a:t>Revise el escenario asignado.</a:t>
            </a:r>
          </a:p>
          <a:p>
            <a:pPr marL="514350" indent="-514350">
              <a:buFont typeface="+mj-lt"/>
              <a:buAutoNum type="arabicPeriod"/>
            </a:pPr>
            <a:r>
              <a:rPr lang="es-ES" dirty="0"/>
              <a:t>Responda a las cinco preguntas.</a:t>
            </a:r>
          </a:p>
          <a:p>
            <a:pPr marL="514350" indent="-514350">
              <a:buFont typeface="+mj-lt"/>
              <a:buAutoNum type="arabicPeriod"/>
            </a:pPr>
            <a:r>
              <a:rPr lang="es-ES" dirty="0"/>
              <a:t>Comparta sus respuestas según las instrucciones.</a:t>
            </a:r>
          </a:p>
          <a:p>
            <a:pPr marL="514350" indent="-514350">
              <a:buFont typeface="+mj-lt"/>
              <a:buAutoNum type="arabicPeriod"/>
            </a:pPr>
            <a:endParaRPr lang="es-ES" sz="1050" dirty="0">
              <a:solidFill>
                <a:srgbClr val="C00000"/>
              </a:solidFill>
            </a:endParaRPr>
          </a:p>
        </p:txBody>
      </p:sp>
      <p:sp>
        <p:nvSpPr>
          <p:cNvPr id="2" name="Title 1"/>
          <p:cNvSpPr>
            <a:spLocks noGrp="1"/>
          </p:cNvSpPr>
          <p:nvPr>
            <p:ph type="title"/>
          </p:nvPr>
        </p:nvSpPr>
        <p:spPr>
          <a:noFill/>
        </p:spPr>
        <p:txBody>
          <a:bodyPr lIns="91440" tIns="45720" rIns="91440" bIns="45720" anchor="t">
            <a:normAutofit/>
          </a:bodyPr>
          <a:lstStyle/>
          <a:p>
            <a:r>
              <a:rPr lang="es-ES" dirty="0"/>
              <a:t>Comunicar información: Parte 1 (2/3)</a:t>
            </a:r>
          </a:p>
        </p:txBody>
      </p:sp>
      <p:sp>
        <p:nvSpPr>
          <p:cNvPr id="6" name="Content Placeholder 2">
            <a:extLst>
              <a:ext uri="{FF2B5EF4-FFF2-40B4-BE49-F238E27FC236}">
                <a16:creationId xmlns:a16="http://schemas.microsoft.com/office/drawing/2014/main" id="{70FB228D-A4F0-4805-B703-89144F3D8AC2}"/>
              </a:ext>
            </a:extLst>
          </p:cNvPr>
          <p:cNvSpPr txBox="1">
            <a:spLocks/>
          </p:cNvSpPr>
          <p:nvPr/>
        </p:nvSpPr>
        <p:spPr bwMode="auto">
          <a:xfrm>
            <a:off x="565825" y="3579002"/>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Escenario 2: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n-US" sz="2400" dirty="0"/>
              <a:t>Según los últimos datos de vigilancia de los distritos, aunque el número total de casos de tuberculosis no ha aumentado, un hospital ha notificado varios casos de tuberculosis multirresistente.</a:t>
            </a:r>
          </a:p>
        </p:txBody>
      </p:sp>
    </p:spTree>
    <p:extLst>
      <p:ext uri="{BB962C8B-B14F-4D97-AF65-F5344CB8AC3E}">
        <p14:creationId xmlns:p14="http://schemas.microsoft.com/office/powerpoint/2010/main" val="2958347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Font typeface="+mj-lt"/>
              <a:buAutoNum type="arabicPeriod"/>
            </a:pPr>
            <a:r>
              <a:rPr lang="es-ES" dirty="0"/>
              <a:t>Revise el escenario asignado.</a:t>
            </a:r>
          </a:p>
          <a:p>
            <a:pPr marL="514350" indent="-514350">
              <a:buFont typeface="+mj-lt"/>
              <a:buAutoNum type="arabicPeriod"/>
            </a:pPr>
            <a:r>
              <a:rPr lang="es-ES" dirty="0"/>
              <a:t>Responda a las cinco preguntas.</a:t>
            </a:r>
          </a:p>
          <a:p>
            <a:pPr marL="514350" indent="-514350">
              <a:buFont typeface="+mj-lt"/>
              <a:buAutoNum type="arabicPeriod"/>
            </a:pPr>
            <a:r>
              <a:rPr lang="es-ES" dirty="0"/>
              <a:t>Comparta sus respuestas según las instrucciones.</a:t>
            </a:r>
          </a:p>
          <a:p>
            <a:pPr marL="514350" indent="-514350">
              <a:buFont typeface="+mj-lt"/>
              <a:buAutoNum type="arabicPeriod"/>
            </a:pPr>
            <a:endParaRPr lang="es-ES" sz="1050" dirty="0">
              <a:solidFill>
                <a:srgbClr val="C00000"/>
              </a:solidFill>
            </a:endParaRPr>
          </a:p>
        </p:txBody>
      </p:sp>
      <p:sp>
        <p:nvSpPr>
          <p:cNvPr id="2" name="Title 1"/>
          <p:cNvSpPr>
            <a:spLocks noGrp="1"/>
          </p:cNvSpPr>
          <p:nvPr>
            <p:ph type="title"/>
          </p:nvPr>
        </p:nvSpPr>
        <p:spPr>
          <a:noFill/>
        </p:spPr>
        <p:txBody>
          <a:bodyPr lIns="91440" tIns="45720" rIns="91440" bIns="45720" anchor="t">
            <a:normAutofit/>
          </a:bodyPr>
          <a:lstStyle/>
          <a:p>
            <a:r>
              <a:rPr lang="es-ES" dirty="0"/>
              <a:t>Comunicar información: Parte 1 (3/3)</a:t>
            </a:r>
          </a:p>
        </p:txBody>
      </p:sp>
      <p:sp>
        <p:nvSpPr>
          <p:cNvPr id="4" name="Content Placeholder 2">
            <a:extLst>
              <a:ext uri="{FF2B5EF4-FFF2-40B4-BE49-F238E27FC236}">
                <a16:creationId xmlns:a16="http://schemas.microsoft.com/office/drawing/2014/main" id="{449CE705-10C4-576B-5DA2-F1F0AFA89CD4}"/>
              </a:ext>
            </a:extLst>
          </p:cNvPr>
          <p:cNvSpPr txBox="1">
            <a:spLocks/>
          </p:cNvSpPr>
          <p:nvPr/>
        </p:nvSpPr>
        <p:spPr bwMode="auto">
          <a:xfrm>
            <a:off x="838200" y="3014797"/>
            <a:ext cx="10515600" cy="3593267"/>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endParaRPr lang="en-US" sz="2800" b="1" dirty="0"/>
          </a:p>
          <a:p>
            <a:pPr marL="228600" indent="-228600" defTabSz="914400" eaLnBrk="1" hangingPunct="1">
              <a:spcBef>
                <a:spcPts val="500"/>
              </a:spcBef>
              <a:spcAft>
                <a:spcPts val="500"/>
              </a:spcAft>
              <a:buClrTx/>
              <a:buFont typeface="Arial" panose="020B0604020202020204" pitchFamily="34" charset="0"/>
              <a:buChar char="•"/>
            </a:pPr>
            <a:r>
              <a:rPr lang="en-US" b="1" dirty="0"/>
              <a:t>Escenario 3: </a:t>
            </a:r>
          </a:p>
          <a:p>
            <a:pPr marL="685800" lvl="1" indent="-228600" defTabSz="914400" eaLnBrk="1" hangingPunct="1">
              <a:spcBef>
                <a:spcPts val="500"/>
              </a:spcBef>
              <a:spcAft>
                <a:spcPts val="500"/>
              </a:spcAft>
              <a:buClr>
                <a:srgbClr val="109648"/>
              </a:buClr>
              <a:buFont typeface="Wingdings" panose="05000000000000000000" pitchFamily="2" charset="2"/>
              <a:buChar char="§"/>
            </a:pPr>
            <a:r>
              <a:rPr lang="es-GT" sz="2400" noProof="0" dirty="0"/>
              <a:t>Se le notifica un evento sanitario inusual: en la semana anterior se notificaron varias personas con alteración del estado de conciencia, incluyendo coma y convulsiones (síntomas no notificados anteriormente en esta zona); todas habían trabajado con caballos</a:t>
            </a:r>
          </a:p>
        </p:txBody>
      </p:sp>
    </p:spTree>
    <p:extLst>
      <p:ext uri="{BB962C8B-B14F-4D97-AF65-F5344CB8AC3E}">
        <p14:creationId xmlns:p14="http://schemas.microsoft.com/office/powerpoint/2010/main" val="1841064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A6304A08-1BB2-1451-C887-0400CF6B2630}"/>
              </a:ext>
            </a:extLst>
          </p:cNvPr>
          <p:cNvSpPr>
            <a:spLocks noGrp="1"/>
          </p:cNvSpPr>
          <p:nvPr>
            <p:ph sz="half" idx="2"/>
          </p:nvPr>
        </p:nvSpPr>
        <p:spPr/>
        <p:txBody>
          <a:bodyPr/>
          <a:lstStyle/>
          <a:p>
            <a:r>
              <a:rPr lang="es-ES" dirty="0"/>
              <a:t>Imaginemos que se produce un brote de enfermedad zoonótica o una exposición ambiental: </a:t>
            </a:r>
          </a:p>
          <a:p>
            <a:pPr marL="914400" lvl="1" indent="-457200">
              <a:buFont typeface="+mj-lt"/>
              <a:buAutoNum type="arabicPeriod"/>
            </a:pPr>
            <a:r>
              <a:rPr lang="es-ES" dirty="0"/>
              <a:t>¿A qué niveles (nacional, distrital, etc.) deben compartirse los datos/información entre sectores para mejorar la vigilancia y la aplicación de medidas de control/prevención?</a:t>
            </a:r>
          </a:p>
          <a:p>
            <a:pPr marL="914400" lvl="1" indent="-457200">
              <a:buFont typeface="+mj-lt"/>
              <a:buAutoNum type="arabicPeriod"/>
            </a:pPr>
            <a:r>
              <a:rPr lang="es-ES" dirty="0"/>
              <a:t>Elabore un diagrama que muestre las posibles comunicaciones en cada nivel. (Consulte el diagrama de flujo de la vigilancia en la siguiente diapositiva)</a:t>
            </a:r>
          </a:p>
          <a:p>
            <a:pPr marL="0" indent="0">
              <a:buNone/>
            </a:pPr>
            <a:endParaRPr lang="es-ES" sz="2800" b="1" kern="0" dirty="0"/>
          </a:p>
          <a:p>
            <a:endParaRPr lang="es-ES" dirty="0"/>
          </a:p>
          <a:p>
            <a:pPr marL="0" indent="0">
              <a:buNone/>
            </a:pPr>
            <a:endParaRPr lang="es-ES" dirty="0"/>
          </a:p>
        </p:txBody>
      </p:sp>
      <p:sp>
        <p:nvSpPr>
          <p:cNvPr id="2" name="Title 1"/>
          <p:cNvSpPr>
            <a:spLocks noGrp="1"/>
          </p:cNvSpPr>
          <p:nvPr>
            <p:ph type="title"/>
          </p:nvPr>
        </p:nvSpPr>
        <p:spPr>
          <a:noFill/>
        </p:spPr>
        <p:txBody>
          <a:bodyPr lIns="91440" tIns="45720" rIns="91440" bIns="45720" anchor="t">
            <a:normAutofit/>
          </a:bodyPr>
          <a:lstStyle/>
          <a:p>
            <a:r>
              <a:rPr lang="es-ES" dirty="0"/>
              <a:t>Comunicar la información: Parte 2</a:t>
            </a:r>
          </a:p>
        </p:txBody>
      </p:sp>
    </p:spTree>
    <p:extLst>
      <p:ext uri="{BB962C8B-B14F-4D97-AF65-F5344CB8AC3E}">
        <p14:creationId xmlns:p14="http://schemas.microsoft.com/office/powerpoint/2010/main" val="3079381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8268B7-AA27-CA20-5944-C4F377FA2323}"/>
              </a:ext>
            </a:extLst>
          </p:cNvPr>
          <p:cNvSpPr>
            <a:spLocks noGrp="1"/>
          </p:cNvSpPr>
          <p:nvPr>
            <p:ph sz="half" idx="2"/>
          </p:nvPr>
        </p:nvSpPr>
        <p:spPr>
          <a:xfrm>
            <a:off x="782198" y="1400400"/>
            <a:ext cx="11325340" cy="5131029"/>
          </a:xfrm>
        </p:spPr>
        <p:txBody>
          <a:bodyPr/>
          <a:lstStyle/>
          <a:p>
            <a:pPr marL="0" lvl="1" indent="0">
              <a:spcBef>
                <a:spcPts val="1200"/>
              </a:spcBef>
              <a:buClrTx/>
              <a:buNone/>
            </a:pPr>
            <a:r>
              <a:rPr lang="es-ES" sz="2750" b="1" dirty="0"/>
              <a:t>Al final de esta sesión, será capaz de:</a:t>
            </a:r>
          </a:p>
          <a:p>
            <a:pPr marL="342900" lvl="1" indent="-342900">
              <a:spcBef>
                <a:spcPts val="1200"/>
              </a:spcBef>
              <a:buClrTx/>
              <a:buFont typeface="Arial" panose="020B0604020202020204" pitchFamily="34" charset="0"/>
              <a:buChar char="•"/>
            </a:pPr>
            <a:r>
              <a:rPr lang="es-ES" sz="2750" dirty="0"/>
              <a:t>Explicar las razones por las cuales hay que compartir la información de la vigilancia de la salud pública</a:t>
            </a:r>
          </a:p>
          <a:p>
            <a:pPr marL="342900" lvl="1" indent="-342900">
              <a:spcBef>
                <a:spcPts val="1200"/>
              </a:spcBef>
              <a:buClrTx/>
              <a:buFont typeface="Arial" panose="020B0604020202020204" pitchFamily="34" charset="0"/>
              <a:buChar char="•"/>
            </a:pPr>
            <a:r>
              <a:rPr lang="es-ES" sz="2750" dirty="0"/>
              <a:t>Describir la audiencia meta a quién se destinan los datos de vigilancia de la salud pública</a:t>
            </a:r>
          </a:p>
          <a:p>
            <a:pPr marL="342900" lvl="1" indent="-342900">
              <a:spcBef>
                <a:spcPts val="1200"/>
              </a:spcBef>
              <a:buClrTx/>
              <a:buFont typeface="Arial" panose="020B0604020202020204" pitchFamily="34" charset="0"/>
              <a:buChar char="•"/>
            </a:pPr>
            <a:r>
              <a:rPr lang="es-ES" sz="2750" dirty="0"/>
              <a:t>Demostrar por qué los informes periódicos son un componente fundamental de los sistemas eficaces de vigilancia de la salud pública</a:t>
            </a:r>
          </a:p>
          <a:p>
            <a:pPr marL="342900" lvl="1" indent="-342900">
              <a:spcBef>
                <a:spcPts val="1200"/>
              </a:spcBef>
              <a:buClrTx/>
              <a:buFont typeface="Arial" panose="020B0604020202020204" pitchFamily="34" charset="0"/>
              <a:buChar char="•"/>
            </a:pPr>
            <a:r>
              <a:rPr lang="es-ES" sz="2750" dirty="0"/>
              <a:t>Determinar el modo en que los ministerios pueden comunicar los datos de la vigilancia y colaborar en las investigaciones aplicando el enfoque de Una Sola Salud</a:t>
            </a:r>
          </a:p>
        </p:txBody>
      </p:sp>
    </p:spTree>
    <p:extLst>
      <p:ext uri="{BB962C8B-B14F-4D97-AF65-F5344CB8AC3E}">
        <p14:creationId xmlns:p14="http://schemas.microsoft.com/office/powerpoint/2010/main" val="2581082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AFDD8E-2741-B3B5-7B3D-5EFF62122BBB}"/>
              </a:ext>
            </a:extLst>
          </p:cNvPr>
          <p:cNvSpPr>
            <a:spLocks noGrp="1"/>
          </p:cNvSpPr>
          <p:nvPr>
            <p:ph type="title"/>
          </p:nvPr>
        </p:nvSpPr>
        <p:spPr>
          <a:noFill/>
        </p:spPr>
        <p:txBody>
          <a:bodyPr/>
          <a:lstStyle/>
          <a:p>
            <a:r>
              <a:rPr lang="es-ES" dirty="0"/>
              <a:t>Flujo de información entre sectores </a:t>
            </a:r>
          </a:p>
        </p:txBody>
      </p:sp>
      <p:sp>
        <p:nvSpPr>
          <p:cNvPr id="38" name="Text Placeholder 36">
            <a:extLst>
              <a:ext uri="{FF2B5EF4-FFF2-40B4-BE49-F238E27FC236}">
                <a16:creationId xmlns:a16="http://schemas.microsoft.com/office/drawing/2014/main" id="{C1E6A92B-207D-3B00-FFC0-EEF3F40E6214}"/>
              </a:ext>
            </a:extLst>
          </p:cNvPr>
          <p:cNvSpPr txBox="1">
            <a:spLocks/>
          </p:cNvSpPr>
          <p:nvPr/>
        </p:nvSpPr>
        <p:spPr>
          <a:xfrm>
            <a:off x="9525423" y="2928928"/>
            <a:ext cx="2103120" cy="914400"/>
          </a:xfrm>
          <a:prstGeom prst="rect">
            <a:avLst/>
          </a:prstGeom>
        </p:spPr>
        <p:txBody>
          <a:bodyPr lIns="91440" tIns="45720" rIns="91440" bIns="45720" anchor="b" anchorCtr="0"/>
          <a:lstStyle>
            <a:lvl1pPr marL="0" indent="0" algn="l" defTabSz="914400" rtl="0" eaLnBrk="1" latinLnBrk="0" hangingPunct="1">
              <a:spcBef>
                <a:spcPts val="0"/>
              </a:spcBef>
              <a:buFont typeface="Arial" panose="020B0604020202020204" pitchFamily="34" charset="0"/>
              <a:buNone/>
              <a:defRPr sz="1800" kern="1200" spc="0" baseline="0">
                <a:solidFill>
                  <a:schemeClr val="accent5"/>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 sz="2000" i="0" u="none" strike="noStrike" kern="1200" cap="none" spc="0" normalizeH="0" baseline="0" dirty="0">
                <a:ln>
                  <a:noFill/>
                </a:ln>
                <a:solidFill>
                  <a:schemeClr val="tx1"/>
                </a:solidFill>
                <a:effectLst/>
                <a:uLnTx/>
                <a:uFillTx/>
                <a:latin typeface="Arial"/>
                <a:ea typeface="+mn-ea"/>
                <a:cs typeface="Arial"/>
              </a:rPr>
              <a:t>Dirección veterinaria</a:t>
            </a:r>
            <a:endParaRPr kumimoji="0" lang="es-ES" sz="2000" i="0" u="none" strike="noStrike" kern="1200" cap="none" spc="0" normalizeH="0" baseline="0" dirty="0">
              <a:ln>
                <a:noFill/>
              </a:ln>
              <a:solidFill>
                <a:schemeClr val="tx1"/>
              </a:solidFill>
              <a:effectLst/>
              <a:uLnTx/>
              <a:uFillTx/>
              <a:ea typeface="+mn-ea"/>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 sz="2000" i="0" u="none" strike="noStrike" kern="1200" cap="none" spc="0" normalizeH="0" baseline="0" dirty="0">
                <a:ln>
                  <a:noFill/>
                </a:ln>
                <a:solidFill>
                  <a:schemeClr val="tx1"/>
                </a:solidFill>
                <a:effectLst/>
                <a:uLnTx/>
                <a:uFillTx/>
                <a:latin typeface="Arial"/>
                <a:ea typeface="+mn-ea"/>
                <a:cs typeface="Arial"/>
              </a:rPr>
              <a:t>o servicios</a:t>
            </a:r>
            <a:endParaRPr kumimoji="0" lang="es-ES" sz="2000" i="0" u="none" strike="noStrike" kern="1200" cap="none" spc="0" normalizeH="0" baseline="0" dirty="0">
              <a:ln>
                <a:noFill/>
              </a:ln>
              <a:solidFill>
                <a:schemeClr val="tx1"/>
              </a:solidFill>
              <a:effectLst/>
              <a:uLnTx/>
              <a:uFillTx/>
              <a:ea typeface="+mn-ea"/>
            </a:endParaRPr>
          </a:p>
        </p:txBody>
      </p:sp>
      <p:sp>
        <p:nvSpPr>
          <p:cNvPr id="7" name="Line 29" descr="Image of dotted lines stretching the length of slide." title="Graphic"/>
          <p:cNvSpPr>
            <a:spLocks noChangeShapeType="1"/>
          </p:cNvSpPr>
          <p:nvPr/>
        </p:nvSpPr>
        <p:spPr bwMode="auto">
          <a:xfrm>
            <a:off x="1375198" y="2690009"/>
            <a:ext cx="8150225" cy="1588"/>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8" name="Oval 3" descr="Oval shape with MOH text inside." title="Graphic"/>
          <p:cNvSpPr>
            <a:spLocks noChangeArrowheads="1"/>
          </p:cNvSpPr>
          <p:nvPr/>
        </p:nvSpPr>
        <p:spPr bwMode="auto">
          <a:xfrm>
            <a:off x="3766147" y="2993857"/>
            <a:ext cx="1720850" cy="901700"/>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MDS</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9" name="Oval 4" descr="Oval shaped graphic. No text inside. " title="Graphic"/>
          <p:cNvSpPr>
            <a:spLocks noChangeArrowheads="1"/>
          </p:cNvSpPr>
          <p:nvPr/>
        </p:nvSpPr>
        <p:spPr bwMode="auto">
          <a:xfrm>
            <a:off x="4191597" y="4658315"/>
            <a:ext cx="869950" cy="473075"/>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1" name="Oval 6" descr="Oval shaped graphic. No text inside." title="Graphic"/>
          <p:cNvSpPr>
            <a:spLocks noChangeArrowheads="1"/>
          </p:cNvSpPr>
          <p:nvPr/>
        </p:nvSpPr>
        <p:spPr bwMode="auto">
          <a:xfrm>
            <a:off x="5169780"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5" name="Oval 10" descr="Oval shaped graphic. No text inside." title="Graphic"/>
          <p:cNvSpPr>
            <a:spLocks noChangeArrowheads="1"/>
          </p:cNvSpPr>
          <p:nvPr/>
        </p:nvSpPr>
        <p:spPr bwMode="auto">
          <a:xfrm>
            <a:off x="3512476"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6" name="Oval 11" descr="Oval shaped graphic. No text inside." title="Graphic"/>
          <p:cNvSpPr>
            <a:spLocks noChangeArrowheads="1"/>
          </p:cNvSpPr>
          <p:nvPr/>
        </p:nvSpPr>
        <p:spPr bwMode="auto">
          <a:xfrm>
            <a:off x="4338442" y="5916410"/>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23" name="Rectangle 34"/>
          <p:cNvSpPr>
            <a:spLocks noChangeArrowheads="1"/>
          </p:cNvSpPr>
          <p:nvPr/>
        </p:nvSpPr>
        <p:spPr bwMode="auto">
          <a:xfrm>
            <a:off x="1286297" y="1699409"/>
            <a:ext cx="1917700" cy="704850"/>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dirty="0">
                <a:ln>
                  <a:noFill/>
                </a:ln>
                <a:effectLst/>
                <a:uLnTx/>
                <a:uFillTx/>
                <a:latin typeface="Arial" panose="020B0604020202020204" pitchFamily="34" charset="0"/>
                <a:ea typeface="ＭＳ Ｐゴシック" charset="0"/>
                <a:cs typeface="Arial" panose="020B0604020202020204" pitchFamily="34" charset="0"/>
              </a:rPr>
              <a:t>Nivel internacional</a:t>
            </a:r>
            <a:endParaRPr kumimoji="0" lang="es-ES" sz="2000" b="1" i="0" u="none" strike="noStrike" kern="1200" cap="none" spc="0" normalizeH="0" baseline="0" dirty="0">
              <a:ln>
                <a:noFill/>
              </a:ln>
              <a:effectLst/>
              <a:uLnTx/>
              <a:uFillTx/>
              <a:latin typeface="Arial" panose="020B0604020202020204" pitchFamily="34" charset="0"/>
              <a:ea typeface="ＭＳ Ｐゴシック" charset="0"/>
              <a:cs typeface="Arial" panose="020B0604020202020204" pitchFamily="34" charset="0"/>
            </a:endParaRPr>
          </a:p>
        </p:txBody>
      </p:sp>
      <p:sp>
        <p:nvSpPr>
          <p:cNvPr id="24" name="Rectangle 36"/>
          <p:cNvSpPr>
            <a:spLocks noChangeArrowheads="1"/>
          </p:cNvSpPr>
          <p:nvPr/>
        </p:nvSpPr>
        <p:spPr bwMode="auto">
          <a:xfrm>
            <a:off x="1364799" y="5789567"/>
            <a:ext cx="1933575" cy="705321"/>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dirty="0">
                <a:ln>
                  <a:noFill/>
                </a:ln>
                <a:effectLst/>
                <a:uLnTx/>
                <a:uFillTx/>
                <a:latin typeface="Arial" panose="020B0604020202020204" pitchFamily="34" charset="0"/>
                <a:ea typeface="ＭＳ Ｐゴシック" charset="0"/>
                <a:cs typeface="Arial" panose="020B0604020202020204" pitchFamily="34" charset="0"/>
              </a:rPr>
              <a:t>Nivel local / distrital</a:t>
            </a:r>
          </a:p>
        </p:txBody>
      </p:sp>
      <p:sp>
        <p:nvSpPr>
          <p:cNvPr id="25" name="Rectangle 37"/>
          <p:cNvSpPr>
            <a:spLocks noChangeArrowheads="1"/>
          </p:cNvSpPr>
          <p:nvPr/>
        </p:nvSpPr>
        <p:spPr bwMode="auto">
          <a:xfrm>
            <a:off x="1222797" y="4423559"/>
            <a:ext cx="2209800" cy="704850"/>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dirty="0">
                <a:ln>
                  <a:noFill/>
                </a:ln>
                <a:effectLst/>
                <a:uLnTx/>
                <a:uFillTx/>
                <a:latin typeface="Arial" panose="020B0604020202020204" pitchFamily="34" charset="0"/>
                <a:ea typeface="ＭＳ Ｐゴシック" charset="0"/>
                <a:cs typeface="Arial" panose="020B0604020202020204" pitchFamily="34" charset="0"/>
              </a:rPr>
              <a:t>Nivel intermedio</a:t>
            </a:r>
          </a:p>
        </p:txBody>
      </p:sp>
      <p:sp>
        <p:nvSpPr>
          <p:cNvPr id="26" name="Rectangle 38"/>
          <p:cNvSpPr>
            <a:spLocks noChangeArrowheads="1"/>
          </p:cNvSpPr>
          <p:nvPr/>
        </p:nvSpPr>
        <p:spPr bwMode="auto">
          <a:xfrm>
            <a:off x="1222797" y="3186897"/>
            <a:ext cx="1981200" cy="398462"/>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dirty="0">
                <a:ln>
                  <a:noFill/>
                </a:ln>
                <a:effectLst/>
                <a:uLnTx/>
                <a:uFillTx/>
                <a:latin typeface="Arial" panose="020B0604020202020204" pitchFamily="34" charset="0"/>
                <a:ea typeface="ＭＳ Ｐゴシック" charset="0"/>
                <a:cs typeface="Arial" panose="020B0604020202020204" pitchFamily="34" charset="0"/>
              </a:rPr>
              <a:t>Nivel central</a:t>
            </a:r>
          </a:p>
        </p:txBody>
      </p:sp>
      <p:sp>
        <p:nvSpPr>
          <p:cNvPr id="27" name="Line 39" descr="Image of double sided arrow pointing up and down. " title="Graphic"/>
          <p:cNvSpPr>
            <a:spLocks noChangeShapeType="1"/>
          </p:cNvSpPr>
          <p:nvPr/>
        </p:nvSpPr>
        <p:spPr bwMode="auto">
          <a:xfrm>
            <a:off x="1375198" y="4117173"/>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8" name="Line 40" descr="Image of double sided arrow pointing up and down. " title="Graphic"/>
          <p:cNvSpPr>
            <a:spLocks noChangeShapeType="1"/>
          </p:cNvSpPr>
          <p:nvPr/>
        </p:nvSpPr>
        <p:spPr bwMode="auto">
          <a:xfrm>
            <a:off x="1375198" y="5533223"/>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2" name="Oval 3" descr="Oval shape with WHO text inside." title="Graphic"/>
          <p:cNvSpPr>
            <a:spLocks noChangeArrowheads="1"/>
          </p:cNvSpPr>
          <p:nvPr/>
        </p:nvSpPr>
        <p:spPr bwMode="auto">
          <a:xfrm>
            <a:off x="3940772" y="1787358"/>
            <a:ext cx="1371600" cy="63976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OMS</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 name="Oval 3" descr="Oval shape with MOH text inside." title="Graphic">
            <a:extLst>
              <a:ext uri="{FF2B5EF4-FFF2-40B4-BE49-F238E27FC236}">
                <a16:creationId xmlns:a16="http://schemas.microsoft.com/office/drawing/2014/main" id="{BC054564-0015-53E2-E604-22CCA29DDF88}"/>
              </a:ext>
            </a:extLst>
          </p:cNvPr>
          <p:cNvSpPr>
            <a:spLocks noChangeArrowheads="1"/>
          </p:cNvSpPr>
          <p:nvPr/>
        </p:nvSpPr>
        <p:spPr bwMode="auto">
          <a:xfrm>
            <a:off x="7131361" y="2990064"/>
            <a:ext cx="2065906" cy="901700"/>
          </a:xfrm>
          <a:prstGeom prst="ellipse">
            <a:avLst/>
          </a:prstGeom>
          <a:solidFill>
            <a:srgbClr val="FBCC93"/>
          </a:solidFill>
          <a:ln w="12700">
            <a:solidFill>
              <a:schemeClr val="tx1"/>
            </a:solidFill>
            <a:round/>
            <a:headEnd/>
            <a:tailEnd/>
          </a:ln>
        </p:spPr>
        <p:txBody>
          <a:bodyPr wrap="none" lIns="91440" tIns="45720" rIns="91440" bIns="45720"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 typeface="Wingdings" pitchFamily="2" charset="2"/>
              <a:buNone/>
              <a:tabLst/>
              <a:defRPr/>
            </a:pPr>
            <a:r>
              <a:rPr lang="en-GB" altLang="ja-JP" sz="3000" b="1" dirty="0">
                <a:latin typeface="Arial"/>
                <a:ea typeface="ＭＳ Ｐゴシック"/>
                <a:cs typeface="Arial"/>
              </a:rPr>
              <a:t>MoAg/Amb</a:t>
            </a:r>
            <a:endParaRPr kumimoji="0" lang="en-GB" altLang="ja-JP" sz="3000" b="1" i="0" u="none" strike="noStrike" kern="1200" cap="none" spc="0" normalizeH="0" baseline="0" noProof="0" dirty="0">
              <a:ln>
                <a:noFill/>
              </a:ln>
              <a:effectLst/>
              <a:uLnTx/>
              <a:uFillTx/>
              <a:latin typeface="Arial" panose="020B0604020202020204" pitchFamily="34" charset="0"/>
              <a:ea typeface="ＭＳ Ｐゴシック" charset="0"/>
              <a:cs typeface="Arial" panose="020B0604020202020204" pitchFamily="34" charset="0"/>
            </a:endParaRPr>
          </a:p>
        </p:txBody>
      </p:sp>
      <p:sp>
        <p:nvSpPr>
          <p:cNvPr id="3" name="Oval 7" descr="Oval shaped graphic. No text inside." title="Graphic">
            <a:extLst>
              <a:ext uri="{FF2B5EF4-FFF2-40B4-BE49-F238E27FC236}">
                <a16:creationId xmlns:a16="http://schemas.microsoft.com/office/drawing/2014/main" id="{EA7EC3E4-9E3F-F1B9-864F-3041DD2885A0}"/>
              </a:ext>
            </a:extLst>
          </p:cNvPr>
          <p:cNvSpPr>
            <a:spLocks noChangeArrowheads="1"/>
          </p:cNvSpPr>
          <p:nvPr/>
        </p:nvSpPr>
        <p:spPr bwMode="auto">
          <a:xfrm>
            <a:off x="7109338" y="5916410"/>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49" name="Oval 8" descr="Oval shaped graphic. No text inside." title="Graphic">
            <a:extLst>
              <a:ext uri="{FF2B5EF4-FFF2-40B4-BE49-F238E27FC236}">
                <a16:creationId xmlns:a16="http://schemas.microsoft.com/office/drawing/2014/main" id="{98B5E4AC-081F-0E2A-C89D-08F98352FA99}"/>
              </a:ext>
            </a:extLst>
          </p:cNvPr>
          <p:cNvSpPr>
            <a:spLocks noChangeArrowheads="1"/>
          </p:cNvSpPr>
          <p:nvPr/>
        </p:nvSpPr>
        <p:spPr bwMode="auto">
          <a:xfrm>
            <a:off x="7833051" y="5916410"/>
            <a:ext cx="576262"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51" name="Oval 10" descr="Oval shaped graphic. No text inside." title="Graphic">
            <a:extLst>
              <a:ext uri="{FF2B5EF4-FFF2-40B4-BE49-F238E27FC236}">
                <a16:creationId xmlns:a16="http://schemas.microsoft.com/office/drawing/2014/main" id="{D17B776C-E830-433F-B35B-B63FCB8400F8}"/>
              </a:ext>
            </a:extLst>
          </p:cNvPr>
          <p:cNvSpPr>
            <a:spLocks noChangeArrowheads="1"/>
          </p:cNvSpPr>
          <p:nvPr/>
        </p:nvSpPr>
        <p:spPr bwMode="auto">
          <a:xfrm>
            <a:off x="8548200" y="5916410"/>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65" name="Rectangle 28" descr="WHO" title="Text">
            <a:extLst>
              <a:ext uri="{FF2B5EF4-FFF2-40B4-BE49-F238E27FC236}">
                <a16:creationId xmlns:a16="http://schemas.microsoft.com/office/drawing/2014/main" id="{BA61F94D-741B-6BBA-978D-502442566107}"/>
              </a:ext>
            </a:extLst>
          </p:cNvPr>
          <p:cNvSpPr>
            <a:spLocks noChangeArrowheads="1"/>
          </p:cNvSpPr>
          <p:nvPr/>
        </p:nvSpPr>
        <p:spPr bwMode="auto">
          <a:xfrm>
            <a:off x="7910634" y="1901891"/>
            <a:ext cx="182807" cy="459100"/>
          </a:xfrm>
          <a:prstGeom prst="rect">
            <a:avLst/>
          </a:prstGeom>
          <a:noFill/>
          <a:ln w="12700">
            <a:solidFill>
              <a:schemeClr val="tx1"/>
            </a:solid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nchor="t">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endParaRPr kumimoji="0" lang="en-GB" altLang="ja-JP" sz="24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12" name="Arrow: Left-Right 11">
            <a:extLst>
              <a:ext uri="{FF2B5EF4-FFF2-40B4-BE49-F238E27FC236}">
                <a16:creationId xmlns:a16="http://schemas.microsoft.com/office/drawing/2014/main" id="{760A12B8-7716-41C8-9C3D-18233FEC6748}"/>
              </a:ext>
            </a:extLst>
          </p:cNvPr>
          <p:cNvSpPr/>
          <p:nvPr/>
        </p:nvSpPr>
        <p:spPr>
          <a:xfrm>
            <a:off x="5887299" y="3247658"/>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3" name="Arrow: Left-Right 42">
            <a:extLst>
              <a:ext uri="{FF2B5EF4-FFF2-40B4-BE49-F238E27FC236}">
                <a16:creationId xmlns:a16="http://schemas.microsoft.com/office/drawing/2014/main" id="{F3E60CCB-381B-46A2-816D-D7566CD37BF9}"/>
              </a:ext>
            </a:extLst>
          </p:cNvPr>
          <p:cNvSpPr/>
          <p:nvPr/>
        </p:nvSpPr>
        <p:spPr>
          <a:xfrm>
            <a:off x="5887299" y="5781006"/>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4" name="Arrow: Left-Right 43">
            <a:extLst>
              <a:ext uri="{FF2B5EF4-FFF2-40B4-BE49-F238E27FC236}">
                <a16:creationId xmlns:a16="http://schemas.microsoft.com/office/drawing/2014/main" id="{70FBA1EF-3D01-4974-95CF-E34A2B3412C7}"/>
              </a:ext>
            </a:extLst>
          </p:cNvPr>
          <p:cNvSpPr/>
          <p:nvPr/>
        </p:nvSpPr>
        <p:spPr>
          <a:xfrm>
            <a:off x="5887299" y="1895639"/>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13" name="Oval 4" descr="Oval shaped graphic. No text inside. " title="Graphic">
            <a:extLst>
              <a:ext uri="{FF2B5EF4-FFF2-40B4-BE49-F238E27FC236}">
                <a16:creationId xmlns:a16="http://schemas.microsoft.com/office/drawing/2014/main" id="{59F37003-62BD-A944-6464-8B3F4C75DE56}"/>
              </a:ext>
            </a:extLst>
          </p:cNvPr>
          <p:cNvSpPr>
            <a:spLocks noChangeArrowheads="1"/>
          </p:cNvSpPr>
          <p:nvPr/>
        </p:nvSpPr>
        <p:spPr bwMode="auto">
          <a:xfrm>
            <a:off x="7743717" y="4655801"/>
            <a:ext cx="869950" cy="473075"/>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cxnSp>
        <p:nvCxnSpPr>
          <p:cNvPr id="29" name="Straight Arrow Connector 28">
            <a:extLst>
              <a:ext uri="{FF2B5EF4-FFF2-40B4-BE49-F238E27FC236}">
                <a16:creationId xmlns:a16="http://schemas.microsoft.com/office/drawing/2014/main" id="{DB735306-E40C-7E9B-A61E-6CCD246CAEA1}"/>
              </a:ext>
            </a:extLst>
          </p:cNvPr>
          <p:cNvCxnSpPr>
            <a:cxnSpLocks/>
            <a:stCxn id="32" idx="4"/>
            <a:endCxn id="8" idx="0"/>
          </p:cNvCxnSpPr>
          <p:nvPr/>
        </p:nvCxnSpPr>
        <p:spPr>
          <a:xfrm>
            <a:off x="4626572" y="2427121"/>
            <a:ext cx="0" cy="56673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698DD02-156D-77D6-9269-B69BFF2889A4}"/>
              </a:ext>
            </a:extLst>
          </p:cNvPr>
          <p:cNvCxnSpPr>
            <a:cxnSpLocks/>
          </p:cNvCxnSpPr>
          <p:nvPr/>
        </p:nvCxnSpPr>
        <p:spPr>
          <a:xfrm>
            <a:off x="8558153" y="5073973"/>
            <a:ext cx="350066"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2FC9F3-B08C-534A-4F72-8EE70DC64A8A}"/>
              </a:ext>
            </a:extLst>
          </p:cNvPr>
          <p:cNvCxnSpPr>
            <a:cxnSpLocks/>
            <a:stCxn id="9" idx="5"/>
            <a:endCxn id="11" idx="0"/>
          </p:cNvCxnSpPr>
          <p:nvPr/>
        </p:nvCxnSpPr>
        <p:spPr>
          <a:xfrm>
            <a:off x="4934147" y="5062109"/>
            <a:ext cx="523765"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87CA667-390F-BFFC-8BB2-AD2D79F3D74B}"/>
              </a:ext>
            </a:extLst>
          </p:cNvPr>
          <p:cNvCxnSpPr>
            <a:cxnSpLocks/>
            <a:stCxn id="9" idx="4"/>
            <a:endCxn id="16" idx="0"/>
          </p:cNvCxnSpPr>
          <p:nvPr/>
        </p:nvCxnSpPr>
        <p:spPr>
          <a:xfrm>
            <a:off x="4626573" y="5131389"/>
            <a:ext cx="1" cy="78502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A9A1CD8-DA0D-25DF-98E9-5C1264AEF7C2}"/>
              </a:ext>
            </a:extLst>
          </p:cNvPr>
          <p:cNvCxnSpPr>
            <a:cxnSpLocks/>
            <a:stCxn id="13" idx="4"/>
            <a:endCxn id="49" idx="0"/>
          </p:cNvCxnSpPr>
          <p:nvPr/>
        </p:nvCxnSpPr>
        <p:spPr>
          <a:xfrm flipH="1">
            <a:off x="8121182" y="5128876"/>
            <a:ext cx="57510" cy="78753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C0E90C7-F927-7389-7612-865B8515C44D}"/>
              </a:ext>
            </a:extLst>
          </p:cNvPr>
          <p:cNvCxnSpPr>
            <a:cxnSpLocks/>
            <a:stCxn id="13" idx="3"/>
            <a:endCxn id="3" idx="0"/>
          </p:cNvCxnSpPr>
          <p:nvPr/>
        </p:nvCxnSpPr>
        <p:spPr>
          <a:xfrm flipH="1">
            <a:off x="7397470" y="5059596"/>
            <a:ext cx="473648"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C624328-DB13-1345-B9E5-0C5B37230C71}"/>
              </a:ext>
            </a:extLst>
          </p:cNvPr>
          <p:cNvCxnSpPr>
            <a:cxnSpLocks/>
            <a:stCxn id="15" idx="0"/>
            <a:endCxn id="9" idx="3"/>
          </p:cNvCxnSpPr>
          <p:nvPr/>
        </p:nvCxnSpPr>
        <p:spPr>
          <a:xfrm flipV="1">
            <a:off x="3800608" y="5062109"/>
            <a:ext cx="518391"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3B60F01-6A84-93F1-6D0F-884C4BE134D5}"/>
              </a:ext>
            </a:extLst>
          </p:cNvPr>
          <p:cNvCxnSpPr>
            <a:cxnSpLocks/>
            <a:stCxn id="8" idx="4"/>
            <a:endCxn id="9" idx="0"/>
          </p:cNvCxnSpPr>
          <p:nvPr/>
        </p:nvCxnSpPr>
        <p:spPr>
          <a:xfrm>
            <a:off x="4626572" y="3895558"/>
            <a:ext cx="0" cy="76275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F0143B6-2532-54BB-9692-78D2388C35FC}"/>
              </a:ext>
            </a:extLst>
          </p:cNvPr>
          <p:cNvCxnSpPr>
            <a:cxnSpLocks/>
            <a:stCxn id="2" idx="4"/>
            <a:endCxn id="13" idx="0"/>
          </p:cNvCxnSpPr>
          <p:nvPr/>
        </p:nvCxnSpPr>
        <p:spPr>
          <a:xfrm>
            <a:off x="8164314" y="3891764"/>
            <a:ext cx="14378" cy="76403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03B19D4-15A8-D743-5598-731438049F23}"/>
              </a:ext>
            </a:extLst>
          </p:cNvPr>
          <p:cNvCxnSpPr>
            <a:cxnSpLocks/>
            <a:endCxn id="2" idx="0"/>
          </p:cNvCxnSpPr>
          <p:nvPr/>
        </p:nvCxnSpPr>
        <p:spPr>
          <a:xfrm>
            <a:off x="8032518" y="2442801"/>
            <a:ext cx="131796" cy="547263"/>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Oval 3" descr="Oval shape with WHO text inside." title="Graphic">
            <a:extLst>
              <a:ext uri="{FF2B5EF4-FFF2-40B4-BE49-F238E27FC236}">
                <a16:creationId xmlns:a16="http://schemas.microsoft.com/office/drawing/2014/main" id="{F6EB8C95-F33C-CCA4-553E-73F11E6C8772}"/>
              </a:ext>
            </a:extLst>
          </p:cNvPr>
          <p:cNvSpPr>
            <a:spLocks noChangeArrowheads="1"/>
          </p:cNvSpPr>
          <p:nvPr/>
        </p:nvSpPr>
        <p:spPr bwMode="auto">
          <a:xfrm>
            <a:off x="7349118" y="1803038"/>
            <a:ext cx="1371600" cy="63976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dirty="0">
                <a:ln>
                  <a:noFill/>
                </a:ln>
                <a:effectLst/>
                <a:uLnTx/>
                <a:uFillTx/>
                <a:latin typeface="Arial"/>
                <a:ea typeface="ＭＳ Ｐゴシック"/>
                <a:cs typeface="Arial"/>
              </a:rPr>
              <a:t>OMSA</a:t>
            </a:r>
            <a:endParaRPr kumimoji="0" lang="en-US" altLang="en-US" sz="30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DB951B1-4B66-7155-6901-8E87D15C383F}"/>
              </a:ext>
            </a:extLst>
          </p:cNvPr>
          <p:cNvSpPr txBox="1"/>
          <p:nvPr/>
        </p:nvSpPr>
        <p:spPr>
          <a:xfrm>
            <a:off x="9544865" y="5533223"/>
            <a:ext cx="2103120" cy="646331"/>
          </a:xfrm>
          <a:prstGeom prst="rect">
            <a:avLst/>
          </a:prstGeom>
          <a:noFill/>
        </p:spPr>
        <p:txBody>
          <a:bodyPr wrap="square" rtlCol="0" anchor="ctr">
            <a:spAutoFit/>
          </a:bodyPr>
          <a:lstStyle/>
          <a:p>
            <a:pPr algn="ctr"/>
            <a:r>
              <a:rPr lang="es-ES" sz="1800" dirty="0">
                <a:latin typeface="Arial"/>
                <a:cs typeface="Arial"/>
              </a:rPr>
              <a:t>Veterinarios, laboratorios</a:t>
            </a:r>
            <a:endParaRPr lang="es-ES" dirty="0"/>
          </a:p>
        </p:txBody>
      </p:sp>
    </p:spTree>
    <p:extLst>
      <p:ext uri="{BB962C8B-B14F-4D97-AF65-F5344CB8AC3E}">
        <p14:creationId xmlns:p14="http://schemas.microsoft.com/office/powerpoint/2010/main" val="7007356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16ABDCD2-1AEA-6EFD-E5BC-A90A986E268B}"/>
              </a:ext>
            </a:extLst>
          </p:cNvPr>
          <p:cNvSpPr/>
          <p:nvPr/>
        </p:nvSpPr>
        <p:spPr>
          <a:xfrm>
            <a:off x="1900751" y="4566699"/>
            <a:ext cx="2701105" cy="960367"/>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3506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dirty="0"/>
              <a:t>La comunicación cierra el bucle de retroalimentación del ciclo de vigilancia</a:t>
            </a:r>
          </a:p>
          <a:p>
            <a:r>
              <a:rPr lang="es-ES" dirty="0"/>
              <a:t>La audiencia incluye a quienes proporcionan los datos, a quienes pueden actuar sobre ellos y al público en general.</a:t>
            </a:r>
          </a:p>
          <a:p>
            <a:r>
              <a:rPr lang="es-ES" dirty="0"/>
              <a:t>Los beneficios de una comunicación regular pueden incluir un mejor diagnóstico, informes, buena voluntad, identificación de problemas de calidad de datos, toma de decisiones y enlaces de comunicación de emergencia.</a:t>
            </a:r>
          </a:p>
          <a:p>
            <a:endParaRPr lang="es-ES" dirty="0"/>
          </a:p>
        </p:txBody>
      </p:sp>
      <p:sp>
        <p:nvSpPr>
          <p:cNvPr id="2" name="Title 1"/>
          <p:cNvSpPr>
            <a:spLocks noGrp="1"/>
          </p:cNvSpPr>
          <p:nvPr>
            <p:ph type="title"/>
          </p:nvPr>
        </p:nvSpPr>
        <p:spPr/>
        <p:txBody>
          <a:bodyPr/>
          <a:lstStyle/>
          <a:p>
            <a:r>
              <a:rPr lang="es-ES" dirty="0"/>
              <a:t>Resumen</a:t>
            </a:r>
          </a:p>
        </p:txBody>
      </p:sp>
    </p:spTree>
    <p:extLst>
      <p:ext uri="{BB962C8B-B14F-4D97-AF65-F5344CB8AC3E}">
        <p14:creationId xmlns:p14="http://schemas.microsoft.com/office/powerpoint/2010/main" val="2483858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342900" lvl="1" indent="-342900">
              <a:spcBef>
                <a:spcPts val="1200"/>
              </a:spcBef>
              <a:buClrTx/>
              <a:buFont typeface="Arial" panose="020B0604020202020204" pitchFamily="34" charset="0"/>
              <a:buChar char="•"/>
            </a:pPr>
            <a:r>
              <a:rPr lang="es-MX" sz="2800" dirty="0"/>
              <a:t>Explicar las razones por las cuales hay que compartir la información de la vigilancia de la salud pública</a:t>
            </a:r>
          </a:p>
          <a:p>
            <a:pPr marL="342900" lvl="1" indent="-342900">
              <a:spcBef>
                <a:spcPts val="1200"/>
              </a:spcBef>
              <a:buClrTx/>
              <a:buFont typeface="Arial" panose="020B0604020202020204" pitchFamily="34" charset="0"/>
              <a:buChar char="•"/>
            </a:pPr>
            <a:r>
              <a:rPr lang="es-MX" sz="2800" dirty="0"/>
              <a:t>Describir la audiencia meta a quién se destinan los datos de vigilancia de la salud pública</a:t>
            </a:r>
          </a:p>
          <a:p>
            <a:pPr marL="342900" lvl="1" indent="-342900">
              <a:spcBef>
                <a:spcPts val="1200"/>
              </a:spcBef>
              <a:buClrTx/>
              <a:buFont typeface="Arial" panose="020B0604020202020204" pitchFamily="34" charset="0"/>
              <a:buChar char="•"/>
            </a:pPr>
            <a:r>
              <a:rPr lang="es-MX" sz="2800" dirty="0"/>
              <a:t>Demostrar por qué los informes periódicos son un componente fundamental de los sistemas eficaces de vigilancia de la salud pública</a:t>
            </a:r>
          </a:p>
          <a:p>
            <a:pPr marL="342900" lvl="1" indent="-342900">
              <a:spcBef>
                <a:spcPts val="1200"/>
              </a:spcBef>
              <a:buClrTx/>
              <a:buFont typeface="Arial" panose="020B0604020202020204" pitchFamily="34" charset="0"/>
              <a:buChar char="•"/>
            </a:pPr>
            <a:r>
              <a:rPr lang="es-MX" sz="2800" dirty="0"/>
              <a:t>Determinar el modo en que los ministerios pueden comunicar los datos de la vigilancia y colaborar en las investigaciones aplicando el enfoque de Una Sola Salud</a:t>
            </a:r>
          </a:p>
          <a:p>
            <a:endParaRPr lang="es-ES" dirty="0"/>
          </a:p>
        </p:txBody>
      </p:sp>
      <p:sp>
        <p:nvSpPr>
          <p:cNvPr id="2" name="Title 1"/>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3560289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279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212FE6AC-A276-F4B1-18DF-7F606387E1D5}"/>
              </a:ext>
            </a:extLst>
          </p:cNvPr>
          <p:cNvSpPr/>
          <p:nvPr/>
        </p:nvSpPr>
        <p:spPr>
          <a:xfrm>
            <a:off x="1877187" y="4589929"/>
            <a:ext cx="2736964" cy="937137"/>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3">
            <a:extLst>
              <a:ext uri="{FF2B5EF4-FFF2-40B4-BE49-F238E27FC236}">
                <a16:creationId xmlns:a16="http://schemas.microsoft.com/office/drawing/2014/main" id="{E9C8B46C-B786-7741-F525-273FDFD7E598}"/>
              </a:ext>
            </a:extLst>
          </p:cNvPr>
          <p:cNvSpPr txBox="1">
            <a:spLocks/>
          </p:cNvSpPr>
          <p:nvPr/>
        </p:nvSpPr>
        <p:spPr>
          <a:xfrm>
            <a:off x="0" y="2065663"/>
            <a:ext cx="2225407" cy="2286000"/>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a:buClrTx/>
              <a:buFont typeface="Arial" panose="020B0604020202020204" pitchFamily="34" charset="0"/>
              <a:buChar char="•"/>
            </a:pPr>
            <a:r>
              <a:rPr lang="en-US" sz="2350" b="1" kern="0" dirty="0">
                <a:solidFill>
                  <a:srgbClr val="00820C"/>
                </a:solidFill>
                <a:latin typeface="Arial"/>
                <a:cs typeface="Times New Roman"/>
              </a:rPr>
              <a:t>¿A quién?</a:t>
            </a:r>
          </a:p>
          <a:p>
            <a:pPr>
              <a:buClrTx/>
              <a:buFont typeface="Arial" panose="020B0604020202020204" pitchFamily="34" charset="0"/>
              <a:buChar char="•"/>
            </a:pPr>
            <a:r>
              <a:rPr lang="en-US" sz="2350" b="1" kern="0" dirty="0">
                <a:solidFill>
                  <a:srgbClr val="00820C"/>
                </a:solidFill>
                <a:latin typeface="Arial"/>
                <a:cs typeface="Times New Roman"/>
              </a:rPr>
              <a:t>¿</a:t>
            </a:r>
            <a:r>
              <a:rPr lang="en-US" sz="2350" b="1" kern="0" dirty="0" err="1">
                <a:solidFill>
                  <a:srgbClr val="00820C"/>
                </a:solidFill>
                <a:latin typeface="Arial"/>
                <a:cs typeface="Times New Roman"/>
              </a:rPr>
              <a:t>Qué</a:t>
            </a:r>
            <a:r>
              <a:rPr lang="en-US" sz="2350" b="1" kern="0" dirty="0">
                <a:solidFill>
                  <a:srgbClr val="00820C"/>
                </a:solidFill>
                <a:latin typeface="Arial"/>
                <a:cs typeface="Times New Roman"/>
              </a:rPr>
              <a:t>?</a:t>
            </a:r>
          </a:p>
          <a:p>
            <a:pPr>
              <a:buClrTx/>
              <a:buFont typeface="Arial" panose="020B0604020202020204" pitchFamily="34" charset="0"/>
              <a:buChar char="•"/>
            </a:pPr>
            <a:r>
              <a:rPr lang="en-US" sz="2350" b="1" kern="0" dirty="0">
                <a:solidFill>
                  <a:srgbClr val="00820C"/>
                </a:solidFill>
                <a:latin typeface="Arial"/>
                <a:cs typeface="Times New Roman"/>
              </a:rPr>
              <a:t>¿Cómo?</a:t>
            </a:r>
          </a:p>
          <a:p>
            <a:pPr>
              <a:buClrTx/>
              <a:buFont typeface="Arial" panose="020B0604020202020204" pitchFamily="34" charset="0"/>
              <a:buChar char="•"/>
            </a:pPr>
            <a:r>
              <a:rPr lang="en-US" sz="2350" b="1" kern="0" dirty="0">
                <a:solidFill>
                  <a:srgbClr val="00820C"/>
                </a:solidFill>
                <a:latin typeface="Arial"/>
                <a:cs typeface="Times New Roman"/>
              </a:rPr>
              <a:t>¿Cuándo?</a:t>
            </a:r>
          </a:p>
          <a:p>
            <a:pPr>
              <a:buClrTx/>
              <a:buFont typeface="Arial" panose="020B0604020202020204" pitchFamily="34" charset="0"/>
              <a:buChar char="•"/>
            </a:pPr>
            <a:r>
              <a:rPr lang="en-US" sz="2350" b="1" kern="0" dirty="0">
                <a:solidFill>
                  <a:srgbClr val="00820C"/>
                </a:solidFill>
                <a:latin typeface="Arial"/>
                <a:cs typeface="Times New Roman"/>
              </a:rPr>
              <a:t>¿Con qué frecuencia?</a:t>
            </a:r>
          </a:p>
        </p:txBody>
      </p:sp>
    </p:spTree>
    <p:extLst>
      <p:ext uri="{BB962C8B-B14F-4D97-AF65-F5344CB8AC3E}">
        <p14:creationId xmlns:p14="http://schemas.microsoft.com/office/powerpoint/2010/main" val="320099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F190BA1-29EC-F8CD-7F71-2DC926BE00E8}"/>
              </a:ext>
            </a:extLst>
          </p:cNvPr>
          <p:cNvSpPr>
            <a:spLocks noGrp="1"/>
          </p:cNvSpPr>
          <p:nvPr>
            <p:ph sz="half" idx="2"/>
          </p:nvPr>
        </p:nvSpPr>
        <p:spPr/>
        <p:txBody>
          <a:bodyPr lIns="91440" tIns="45720" rIns="91440" bIns="45720" anchor="t"/>
          <a:lstStyle/>
          <a:p>
            <a:r>
              <a:rPr lang="es-ES" dirty="0"/>
              <a:t>Centros sanitarios</a:t>
            </a:r>
          </a:p>
          <a:p>
            <a:r>
              <a:rPr lang="es-ES" dirty="0"/>
              <a:t>Red de laboratorios de salud pública</a:t>
            </a:r>
          </a:p>
          <a:p>
            <a:r>
              <a:rPr lang="es-ES" dirty="0"/>
              <a:t>Oficina de Salud Pública distrital</a:t>
            </a:r>
          </a:p>
          <a:p>
            <a:r>
              <a:rPr lang="es-ES" dirty="0"/>
              <a:t>Oficinas provinciales / estatales de Salud Pública</a:t>
            </a:r>
          </a:p>
          <a:p>
            <a:r>
              <a:rPr lang="es-ES" dirty="0"/>
              <a:t>Ministerios de Sanidad, Agricultura, Medio Ambiente, otros</a:t>
            </a:r>
            <a:endParaRPr lang="es-ES" dirty="0">
              <a:cs typeface="Arial"/>
            </a:endParaRPr>
          </a:p>
          <a:p>
            <a:pPr lvl="1"/>
            <a:r>
              <a:rPr lang="es-ES" dirty="0"/>
              <a:t>Gestores de programas </a:t>
            </a:r>
          </a:p>
          <a:p>
            <a:pPr lvl="1"/>
            <a:r>
              <a:rPr lang="es-ES" dirty="0"/>
              <a:t>Responsables de la toma de decisiones</a:t>
            </a:r>
          </a:p>
          <a:p>
            <a:r>
              <a:rPr lang="es-ES" dirty="0"/>
              <a:t>Organizaciones no gubernamentales e internacionales</a:t>
            </a:r>
          </a:p>
          <a:p>
            <a:r>
              <a:rPr lang="es-ES" dirty="0"/>
              <a:t>Público en general/comunidad</a:t>
            </a:r>
          </a:p>
          <a:p>
            <a:pPr marL="0" indent="0">
              <a:buNone/>
            </a:pPr>
            <a:endParaRPr lang="es-ES" dirty="0"/>
          </a:p>
        </p:txBody>
      </p:sp>
      <p:sp>
        <p:nvSpPr>
          <p:cNvPr id="2" name="Title 1"/>
          <p:cNvSpPr>
            <a:spLocks noGrp="1"/>
          </p:cNvSpPr>
          <p:nvPr>
            <p:ph type="title"/>
          </p:nvPr>
        </p:nvSpPr>
        <p:spPr/>
        <p:txBody>
          <a:bodyPr/>
          <a:lstStyle/>
          <a:p>
            <a:r>
              <a:rPr lang="es-ES" dirty="0"/>
              <a:t>¿Con quién comunicarse ?</a:t>
            </a:r>
          </a:p>
        </p:txBody>
      </p:sp>
      <p:sp>
        <p:nvSpPr>
          <p:cNvPr id="4" name="Left Brace 3">
            <a:extLst>
              <a:ext uri="{FF2B5EF4-FFF2-40B4-BE49-F238E27FC236}">
                <a16:creationId xmlns:a16="http://schemas.microsoft.com/office/drawing/2014/main" id="{F093B48F-F744-9867-C464-E5ED9BA50F65}"/>
              </a:ext>
            </a:extLst>
          </p:cNvPr>
          <p:cNvSpPr/>
          <p:nvPr/>
        </p:nvSpPr>
        <p:spPr>
          <a:xfrm flipH="1">
            <a:off x="6986940" y="1500891"/>
            <a:ext cx="590550" cy="954106"/>
          </a:xfrm>
          <a:prstGeom prst="leftBrace">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6E86CFA6-694A-37EF-B8C7-981ED5B96CC0}"/>
              </a:ext>
            </a:extLst>
          </p:cNvPr>
          <p:cNvSpPr txBox="1"/>
          <p:nvPr/>
        </p:nvSpPr>
        <p:spPr>
          <a:xfrm>
            <a:off x="7523521" y="1400645"/>
            <a:ext cx="2361260" cy="954107"/>
          </a:xfrm>
          <a:prstGeom prst="rect">
            <a:avLst/>
          </a:prstGeom>
          <a:noFill/>
        </p:spPr>
        <p:txBody>
          <a:bodyPr wrap="square" rtlCol="0">
            <a:spAutoFit/>
          </a:bodyPr>
          <a:lstStyle/>
          <a:p>
            <a:pPr algn="ctr"/>
            <a:r>
              <a:rPr lang="es-ES" sz="2800" b="1" dirty="0">
                <a:solidFill>
                  <a:srgbClr val="00820C"/>
                </a:solidFill>
              </a:rPr>
              <a:t>Proveedores de datos</a:t>
            </a:r>
          </a:p>
        </p:txBody>
      </p:sp>
      <p:sp>
        <p:nvSpPr>
          <p:cNvPr id="6" name="Left Brace 5">
            <a:extLst>
              <a:ext uri="{FF2B5EF4-FFF2-40B4-BE49-F238E27FC236}">
                <a16:creationId xmlns:a16="http://schemas.microsoft.com/office/drawing/2014/main" id="{FE79EA20-7636-6B96-324D-49CC8604264A}"/>
              </a:ext>
            </a:extLst>
          </p:cNvPr>
          <p:cNvSpPr/>
          <p:nvPr/>
        </p:nvSpPr>
        <p:spPr>
          <a:xfrm flipH="1">
            <a:off x="9779373" y="2576309"/>
            <a:ext cx="1344706" cy="3220809"/>
          </a:xfrm>
          <a:prstGeom prst="leftBrace">
            <a:avLst>
              <a:gd name="adj1" fmla="val 8333"/>
              <a:gd name="adj2" fmla="val 47553"/>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7" name="TextBox 6">
            <a:extLst>
              <a:ext uri="{FF2B5EF4-FFF2-40B4-BE49-F238E27FC236}">
                <a16:creationId xmlns:a16="http://schemas.microsoft.com/office/drawing/2014/main" id="{71F1D5C8-66C8-BFFE-6E33-0CE601C75B54}"/>
              </a:ext>
            </a:extLst>
          </p:cNvPr>
          <p:cNvSpPr txBox="1"/>
          <p:nvPr/>
        </p:nvSpPr>
        <p:spPr>
          <a:xfrm rot="5400000">
            <a:off x="9917588" y="3771215"/>
            <a:ext cx="3220809" cy="830997"/>
          </a:xfrm>
          <a:prstGeom prst="rect">
            <a:avLst/>
          </a:prstGeom>
          <a:noFill/>
        </p:spPr>
        <p:txBody>
          <a:bodyPr wrap="square" rtlCol="0">
            <a:spAutoFit/>
          </a:bodyPr>
          <a:lstStyle/>
          <a:p>
            <a:pPr algn="ctr"/>
            <a:r>
              <a:rPr lang="es-ES" sz="2400" b="1" dirty="0">
                <a:solidFill>
                  <a:srgbClr val="00820C"/>
                </a:solidFill>
              </a:rPr>
              <a:t>Responsables de la toma de decisiones</a:t>
            </a:r>
          </a:p>
        </p:txBody>
      </p:sp>
      <p:sp>
        <p:nvSpPr>
          <p:cNvPr id="9" name="Left Brace 8">
            <a:extLst>
              <a:ext uri="{FF2B5EF4-FFF2-40B4-BE49-F238E27FC236}">
                <a16:creationId xmlns:a16="http://schemas.microsoft.com/office/drawing/2014/main" id="{5CA942D0-0A31-AF9F-41E6-C169CE0696B5}"/>
              </a:ext>
            </a:extLst>
          </p:cNvPr>
          <p:cNvSpPr/>
          <p:nvPr/>
        </p:nvSpPr>
        <p:spPr>
          <a:xfrm flipH="1">
            <a:off x="6090466" y="5718116"/>
            <a:ext cx="678650" cy="800100"/>
          </a:xfrm>
          <a:prstGeom prst="leftBrace">
            <a:avLst/>
          </a:prstGeom>
          <a:ln w="38100">
            <a:solidFill>
              <a:srgbClr val="0082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AE44D95B-3A8F-4251-5D09-5339850F6BDB}"/>
              </a:ext>
            </a:extLst>
          </p:cNvPr>
          <p:cNvSpPr txBox="1"/>
          <p:nvPr/>
        </p:nvSpPr>
        <p:spPr>
          <a:xfrm>
            <a:off x="6563910" y="5652829"/>
            <a:ext cx="2036079" cy="954107"/>
          </a:xfrm>
          <a:prstGeom prst="rect">
            <a:avLst/>
          </a:prstGeom>
          <a:noFill/>
        </p:spPr>
        <p:txBody>
          <a:bodyPr wrap="square" rtlCol="0">
            <a:spAutoFit/>
          </a:bodyPr>
          <a:lstStyle/>
          <a:p>
            <a:pPr algn="ctr"/>
            <a:r>
              <a:rPr lang="es-ES" sz="2800" b="1" dirty="0">
                <a:solidFill>
                  <a:srgbClr val="00820C"/>
                </a:solidFill>
              </a:rPr>
              <a:t>Público en general</a:t>
            </a:r>
          </a:p>
        </p:txBody>
      </p:sp>
    </p:spTree>
    <p:extLst>
      <p:ext uri="{BB962C8B-B14F-4D97-AF65-F5344CB8AC3E}">
        <p14:creationId xmlns:p14="http://schemas.microsoft.com/office/powerpoint/2010/main" val="5353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5835906" cy="4639309"/>
          </a:xfrm>
        </p:spPr>
        <p:txBody>
          <a:bodyPr/>
          <a:lstStyle/>
          <a:p>
            <a:pPr>
              <a:spcBef>
                <a:spcPts val="1200"/>
              </a:spcBef>
              <a:spcAft>
                <a:spcPts val="600"/>
              </a:spcAft>
            </a:pPr>
            <a:r>
              <a:rPr lang="es-ES" dirty="0"/>
              <a:t>Resumen rutinario de los datos de vigilancia de enfermedades</a:t>
            </a:r>
          </a:p>
          <a:p>
            <a:pPr>
              <a:spcBef>
                <a:spcPts val="1200"/>
              </a:spcBef>
              <a:spcAft>
                <a:spcPts val="600"/>
              </a:spcAft>
            </a:pPr>
            <a:r>
              <a:rPr lang="es-ES" dirty="0"/>
              <a:t>Alertas sobre brotes y otros eventos inusuales</a:t>
            </a:r>
          </a:p>
          <a:p>
            <a:pPr>
              <a:spcBef>
                <a:spcPts val="1200"/>
              </a:spcBef>
              <a:spcAft>
                <a:spcPts val="600"/>
              </a:spcAft>
            </a:pPr>
            <a:r>
              <a:rPr lang="es-ES" dirty="0"/>
              <a:t>Seguimiento y evaluación</a:t>
            </a:r>
          </a:p>
          <a:p>
            <a:pPr>
              <a:spcBef>
                <a:spcPts val="1200"/>
              </a:spcBef>
              <a:spcAft>
                <a:spcPts val="600"/>
              </a:spcAft>
            </a:pPr>
            <a:r>
              <a:rPr lang="es-ES" dirty="0"/>
              <a:t>Cambios en la notificación de enfermedades</a:t>
            </a:r>
          </a:p>
        </p:txBody>
      </p:sp>
      <p:sp>
        <p:nvSpPr>
          <p:cNvPr id="2" name="Title 1"/>
          <p:cNvSpPr>
            <a:spLocks noGrp="1"/>
          </p:cNvSpPr>
          <p:nvPr>
            <p:ph type="title"/>
          </p:nvPr>
        </p:nvSpPr>
        <p:spPr/>
        <p:txBody>
          <a:bodyPr/>
          <a:lstStyle/>
          <a:p>
            <a:r>
              <a:rPr lang="es-ES" dirty="0"/>
              <a:t>¿Qué comunicar?</a:t>
            </a:r>
          </a:p>
        </p:txBody>
      </p:sp>
      <p:pic>
        <p:nvPicPr>
          <p:cNvPr id="7" name="Picture 6" descr="A group of people sitting outside&#10;&#10;Description automatically generated with medium confidence">
            <a:extLst>
              <a:ext uri="{FF2B5EF4-FFF2-40B4-BE49-F238E27FC236}">
                <a16:creationId xmlns:a16="http://schemas.microsoft.com/office/drawing/2014/main" id="{81ADB036-5D9A-3881-BFC5-4B224C4A39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4106" y="2318580"/>
            <a:ext cx="5179756" cy="2959861"/>
          </a:xfrm>
          <a:prstGeom prst="rect">
            <a:avLst/>
          </a:prstGeom>
          <a:ln>
            <a:solidFill>
              <a:schemeClr val="tx1"/>
            </a:solidFill>
          </a:ln>
        </p:spPr>
      </p:pic>
    </p:spTree>
    <p:extLst>
      <p:ext uri="{BB962C8B-B14F-4D97-AF65-F5344CB8AC3E}">
        <p14:creationId xmlns:p14="http://schemas.microsoft.com/office/powerpoint/2010/main" val="54886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lIns="91440" tIns="45720" rIns="91440" bIns="45720" anchor="t">
            <a:noAutofit/>
          </a:bodyPr>
          <a:lstStyle/>
          <a:p>
            <a:pPr>
              <a:spcAft>
                <a:spcPts val="300"/>
              </a:spcAft>
            </a:pPr>
            <a:r>
              <a:rPr lang="es-ES" dirty="0"/>
              <a:t>Teléfono</a:t>
            </a:r>
          </a:p>
          <a:p>
            <a:pPr>
              <a:spcAft>
                <a:spcPts val="300"/>
              </a:spcAft>
            </a:pPr>
            <a:r>
              <a:rPr lang="es-ES" dirty="0"/>
              <a:t>Texto/SMS/WhatsApp</a:t>
            </a:r>
            <a:endParaRPr lang="es-ES" dirty="0">
              <a:cs typeface="Arial"/>
            </a:endParaRPr>
          </a:p>
          <a:p>
            <a:pPr>
              <a:spcAft>
                <a:spcPts val="300"/>
              </a:spcAft>
            </a:pPr>
            <a:r>
              <a:rPr lang="es-ES" dirty="0"/>
              <a:t>Papel</a:t>
            </a:r>
          </a:p>
          <a:p>
            <a:pPr>
              <a:spcAft>
                <a:spcPts val="300"/>
              </a:spcAft>
            </a:pPr>
            <a:r>
              <a:rPr lang="es-ES" dirty="0"/>
              <a:t>Correo electrónico</a:t>
            </a:r>
          </a:p>
          <a:p>
            <a:pPr>
              <a:spcAft>
                <a:spcPts val="300"/>
              </a:spcAft>
            </a:pPr>
            <a:r>
              <a:rPr lang="es-ES" dirty="0">
                <a:cs typeface="Arial"/>
              </a:rPr>
              <a:t>Informes de situación </a:t>
            </a:r>
            <a:br>
              <a:rPr lang="es-ES" dirty="0">
                <a:cs typeface="Arial"/>
              </a:rPr>
            </a:br>
            <a:r>
              <a:rPr lang="es-ES" dirty="0">
                <a:cs typeface="Arial"/>
              </a:rPr>
              <a:t>(SITREPS)</a:t>
            </a:r>
          </a:p>
          <a:p>
            <a:pPr marL="0" indent="0">
              <a:buNone/>
            </a:pPr>
            <a:endParaRPr lang="es-ES" dirty="0">
              <a:cs typeface="Arial"/>
            </a:endParaRPr>
          </a:p>
        </p:txBody>
      </p:sp>
      <p:sp>
        <p:nvSpPr>
          <p:cNvPr id="2" name="Title 1"/>
          <p:cNvSpPr>
            <a:spLocks noGrp="1"/>
          </p:cNvSpPr>
          <p:nvPr>
            <p:ph type="title"/>
          </p:nvPr>
        </p:nvSpPr>
        <p:spPr/>
        <p:txBody>
          <a:bodyPr/>
          <a:lstStyle/>
          <a:p>
            <a:r>
              <a:rPr lang="es-ES" dirty="0"/>
              <a:t>¿Cómo comunicarse?</a:t>
            </a:r>
          </a:p>
        </p:txBody>
      </p:sp>
      <p:sp>
        <p:nvSpPr>
          <p:cNvPr id="9" name="Content Placeholder 2">
            <a:extLst>
              <a:ext uri="{FF2B5EF4-FFF2-40B4-BE49-F238E27FC236}">
                <a16:creationId xmlns:a16="http://schemas.microsoft.com/office/drawing/2014/main" id="{04301543-4EA6-8430-DF5D-CC57F5B73663}"/>
              </a:ext>
            </a:extLst>
          </p:cNvPr>
          <p:cNvSpPr txBox="1">
            <a:spLocks/>
          </p:cNvSpPr>
          <p:nvPr/>
        </p:nvSpPr>
        <p:spPr>
          <a:xfrm>
            <a:off x="6096000" y="1473345"/>
            <a:ext cx="5157787" cy="2860116"/>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
              </a:spcAft>
            </a:pPr>
            <a:r>
              <a:rPr lang="en-US" dirty="0"/>
              <a:t>Comunicado de prensa</a:t>
            </a:r>
          </a:p>
          <a:p>
            <a:pPr>
              <a:spcAft>
                <a:spcPts val="300"/>
              </a:spcAft>
            </a:pPr>
            <a:r>
              <a:rPr lang="en-US" dirty="0"/>
              <a:t>Publicación en el sitio web</a:t>
            </a:r>
          </a:p>
          <a:p>
            <a:pPr>
              <a:spcAft>
                <a:spcPts val="300"/>
              </a:spcAft>
            </a:pPr>
            <a:r>
              <a:rPr lang="en-US" dirty="0"/>
              <a:t>Redes sociales</a:t>
            </a:r>
            <a:endParaRPr lang="en-US" dirty="0">
              <a:cs typeface="Arial"/>
            </a:endParaRPr>
          </a:p>
          <a:p>
            <a:pPr>
              <a:spcAft>
                <a:spcPts val="300"/>
              </a:spcAft>
            </a:pPr>
            <a:r>
              <a:rPr lang="en-US" dirty="0"/>
              <a:t>Envío en línea</a:t>
            </a:r>
          </a:p>
          <a:p>
            <a:pPr>
              <a:spcAft>
                <a:spcPts val="300"/>
              </a:spcAft>
            </a:pPr>
            <a:r>
              <a:rPr lang="en-US" dirty="0"/>
              <a:t>Cara a cara</a:t>
            </a:r>
          </a:p>
          <a:p>
            <a:pPr>
              <a:spcAft>
                <a:spcPts val="300"/>
              </a:spcAft>
            </a:pPr>
            <a:endParaRPr lang="en-US" dirty="0"/>
          </a:p>
          <a:p>
            <a:pPr marL="0" indent="0">
              <a:buFont typeface="Arial" panose="020B0604020202020204" pitchFamily="34" charset="0"/>
              <a:buNone/>
            </a:pPr>
            <a:endParaRPr lang="en-US" dirty="0"/>
          </a:p>
        </p:txBody>
      </p:sp>
      <p:pic>
        <p:nvPicPr>
          <p:cNvPr id="5" name="Graphic 4" descr="Speaker phone with solid fill">
            <a:extLst>
              <a:ext uri="{FF2B5EF4-FFF2-40B4-BE49-F238E27FC236}">
                <a16:creationId xmlns:a16="http://schemas.microsoft.com/office/drawing/2014/main" id="{952B3997-5FEC-6E66-9946-F1BD518562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4487699"/>
            <a:ext cx="1371600" cy="1371600"/>
          </a:xfrm>
          <a:prstGeom prst="rect">
            <a:avLst/>
          </a:prstGeom>
        </p:spPr>
      </p:pic>
      <p:pic>
        <p:nvPicPr>
          <p:cNvPr id="7" name="Graphic 6" descr="Smart Phone with solid fill">
            <a:extLst>
              <a:ext uri="{FF2B5EF4-FFF2-40B4-BE49-F238E27FC236}">
                <a16:creationId xmlns:a16="http://schemas.microsoft.com/office/drawing/2014/main" id="{0B10653F-2458-A442-0181-884BDB216F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82728" y="5178205"/>
            <a:ext cx="1371600" cy="1371600"/>
          </a:xfrm>
          <a:prstGeom prst="rect">
            <a:avLst/>
          </a:prstGeom>
        </p:spPr>
      </p:pic>
      <p:pic>
        <p:nvPicPr>
          <p:cNvPr id="14" name="Graphic 13" descr="Envelope with solid fill">
            <a:extLst>
              <a:ext uri="{FF2B5EF4-FFF2-40B4-BE49-F238E27FC236}">
                <a16:creationId xmlns:a16="http://schemas.microsoft.com/office/drawing/2014/main" id="{EC51868C-DA7B-ED39-CC84-11E36D6486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82200" y="4272039"/>
            <a:ext cx="1371600" cy="1371600"/>
          </a:xfrm>
          <a:prstGeom prst="rect">
            <a:avLst/>
          </a:prstGeom>
        </p:spPr>
      </p:pic>
      <p:pic>
        <p:nvPicPr>
          <p:cNvPr id="16" name="Graphic 15" descr="Mailbox with solid fill">
            <a:extLst>
              <a:ext uri="{FF2B5EF4-FFF2-40B4-BE49-F238E27FC236}">
                <a16:creationId xmlns:a16="http://schemas.microsoft.com/office/drawing/2014/main" id="{EA90A6C9-73F0-664E-E63B-02CCA84242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10187" y="5192653"/>
            <a:ext cx="1371600" cy="1371600"/>
          </a:xfrm>
          <a:prstGeom prst="rect">
            <a:avLst/>
          </a:prstGeom>
        </p:spPr>
      </p:pic>
      <p:pic>
        <p:nvPicPr>
          <p:cNvPr id="18" name="Graphic 17" descr="Laptop with solid fill">
            <a:extLst>
              <a:ext uri="{FF2B5EF4-FFF2-40B4-BE49-F238E27FC236}">
                <a16:creationId xmlns:a16="http://schemas.microsoft.com/office/drawing/2014/main" id="{22481C53-3E7C-636B-23F4-CE3EF92D6B7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478072" y="5195795"/>
            <a:ext cx="1371600" cy="1371600"/>
          </a:xfrm>
          <a:prstGeom prst="rect">
            <a:avLst/>
          </a:prstGeom>
        </p:spPr>
      </p:pic>
      <p:pic>
        <p:nvPicPr>
          <p:cNvPr id="20" name="Graphic 19" descr="Document with solid fill">
            <a:extLst>
              <a:ext uri="{FF2B5EF4-FFF2-40B4-BE49-F238E27FC236}">
                <a16:creationId xmlns:a16="http://schemas.microsoft.com/office/drawing/2014/main" id="{58149687-AB57-F370-D672-671EDF5FACA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973945" y="4272039"/>
            <a:ext cx="1371600" cy="1371600"/>
          </a:xfrm>
          <a:prstGeom prst="rect">
            <a:avLst/>
          </a:prstGeom>
        </p:spPr>
      </p:pic>
      <p:pic>
        <p:nvPicPr>
          <p:cNvPr id="22" name="Graphic 21" descr="Chat bubble with solid fill">
            <a:extLst>
              <a:ext uri="{FF2B5EF4-FFF2-40B4-BE49-F238E27FC236}">
                <a16:creationId xmlns:a16="http://schemas.microsoft.com/office/drawing/2014/main" id="{6043DF67-BC0C-761E-4678-222029DE50E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947098" y="4487699"/>
            <a:ext cx="1371600" cy="1371600"/>
          </a:xfrm>
          <a:prstGeom prst="rect">
            <a:avLst/>
          </a:prstGeom>
        </p:spPr>
      </p:pic>
    </p:spTree>
    <p:extLst>
      <p:ext uri="{BB962C8B-B14F-4D97-AF65-F5344CB8AC3E}">
        <p14:creationId xmlns:p14="http://schemas.microsoft.com/office/powerpoint/2010/main" val="63082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s-ES" dirty="0"/>
              <a:t>Semanalmente</a:t>
            </a:r>
          </a:p>
          <a:p>
            <a:pPr>
              <a:spcAft>
                <a:spcPts val="600"/>
              </a:spcAft>
            </a:pPr>
            <a:r>
              <a:rPr lang="es-ES" dirty="0"/>
              <a:t>Mensualmente</a:t>
            </a:r>
          </a:p>
          <a:p>
            <a:pPr>
              <a:spcAft>
                <a:spcPts val="600"/>
              </a:spcAft>
            </a:pPr>
            <a:r>
              <a:rPr lang="es-ES" dirty="0"/>
              <a:t>Anualmente</a:t>
            </a:r>
          </a:p>
          <a:p>
            <a:pPr>
              <a:spcAft>
                <a:spcPts val="600"/>
              </a:spcAft>
            </a:pPr>
            <a:r>
              <a:rPr lang="es-ES" dirty="0"/>
              <a:t>Inmediatamente </a:t>
            </a:r>
          </a:p>
          <a:p>
            <a:pPr>
              <a:spcAft>
                <a:spcPts val="600"/>
              </a:spcAft>
            </a:pPr>
            <a:r>
              <a:rPr lang="es-ES" dirty="0"/>
              <a:t>Durante la respuesta a una emergencia de salud pública</a:t>
            </a:r>
          </a:p>
          <a:p>
            <a:pPr>
              <a:spcAft>
                <a:spcPts val="600"/>
              </a:spcAft>
            </a:pPr>
            <a:r>
              <a:rPr lang="es-ES" dirty="0"/>
              <a:t>Cuando se detecta un evento preocupante, como una enfermedad nueva o zoonótica</a:t>
            </a:r>
          </a:p>
          <a:p>
            <a:endParaRPr lang="es-ES" dirty="0"/>
          </a:p>
          <a:p>
            <a:endParaRPr lang="es-ES" dirty="0"/>
          </a:p>
        </p:txBody>
      </p:sp>
      <p:sp>
        <p:nvSpPr>
          <p:cNvPr id="2" name="Title 1"/>
          <p:cNvSpPr>
            <a:spLocks noGrp="1"/>
          </p:cNvSpPr>
          <p:nvPr>
            <p:ph type="title"/>
          </p:nvPr>
        </p:nvSpPr>
        <p:spPr/>
        <p:txBody>
          <a:bodyPr/>
          <a:lstStyle/>
          <a:p>
            <a:r>
              <a:rPr lang="es-ES" dirty="0"/>
              <a:t>¿Cuándo y con qué frecuencia comunicar?</a:t>
            </a:r>
          </a:p>
        </p:txBody>
      </p:sp>
    </p:spTree>
    <p:extLst>
      <p:ext uri="{BB962C8B-B14F-4D97-AF65-F5344CB8AC3E}">
        <p14:creationId xmlns:p14="http://schemas.microsoft.com/office/powerpoint/2010/main" val="1545720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spcAft>
                <a:spcPts val="600"/>
              </a:spcAft>
            </a:pPr>
            <a:r>
              <a:rPr lang="es-ES" dirty="0"/>
              <a:t>Muestra patrones, tendencias y cambios inesperados</a:t>
            </a:r>
          </a:p>
          <a:p>
            <a:pPr>
              <a:spcAft>
                <a:spcPts val="600"/>
              </a:spcAft>
            </a:pPr>
            <a:r>
              <a:rPr lang="es-ES" dirty="0"/>
              <a:t>Demuestra que el distrito (usted) revisa y valora los datos</a:t>
            </a:r>
          </a:p>
          <a:p>
            <a:pPr>
              <a:spcAft>
                <a:spcPts val="600"/>
              </a:spcAft>
            </a:pPr>
            <a:r>
              <a:rPr lang="es-ES" dirty="0"/>
              <a:t>La transparencia fomenta la buena voluntad</a:t>
            </a:r>
          </a:p>
          <a:p>
            <a:pPr>
              <a:spcAft>
                <a:spcPts val="600"/>
              </a:spcAft>
            </a:pPr>
            <a:r>
              <a:rPr lang="es-ES" dirty="0"/>
              <a:t>Puede identificar problemas de la calidad de los datos</a:t>
            </a:r>
          </a:p>
          <a:p>
            <a:pPr>
              <a:spcAft>
                <a:spcPts val="600"/>
              </a:spcAft>
            </a:pPr>
            <a:r>
              <a:rPr lang="es-ES" dirty="0"/>
              <a:t>Proporciona datos para la planificación de programas</a:t>
            </a:r>
          </a:p>
          <a:p>
            <a:pPr>
              <a:spcAft>
                <a:spcPts val="600"/>
              </a:spcAft>
            </a:pPr>
            <a:r>
              <a:rPr lang="es-ES" dirty="0"/>
              <a:t>Establece enlaces para la comunicación de emergencias </a:t>
            </a:r>
          </a:p>
          <a:p>
            <a:pPr marL="0" indent="0">
              <a:buNone/>
            </a:pPr>
            <a:endParaRPr lang="es-ES" dirty="0"/>
          </a:p>
        </p:txBody>
      </p:sp>
      <p:sp>
        <p:nvSpPr>
          <p:cNvPr id="2" name="Title 1"/>
          <p:cNvSpPr>
            <a:spLocks noGrp="1"/>
          </p:cNvSpPr>
          <p:nvPr>
            <p:ph type="title"/>
          </p:nvPr>
        </p:nvSpPr>
        <p:spPr/>
        <p:txBody>
          <a:bodyPr>
            <a:noAutofit/>
          </a:bodyPr>
          <a:lstStyle/>
          <a:p>
            <a:r>
              <a:rPr lang="es-ES" dirty="0"/>
              <a:t>Ventajas de la comunicación rutinaria</a:t>
            </a:r>
          </a:p>
        </p:txBody>
      </p:sp>
    </p:spTree>
    <p:extLst>
      <p:ext uri="{BB962C8B-B14F-4D97-AF65-F5344CB8AC3E}">
        <p14:creationId xmlns:p14="http://schemas.microsoft.com/office/powerpoint/2010/main" val="241906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3B372F5B-1C40-4606-AABE-E1A390DC48A2}"/>
</file>

<file path=customXml/itemProps2.xml><?xml version="1.0" encoding="utf-8"?>
<ds:datastoreItem xmlns:ds="http://schemas.openxmlformats.org/officeDocument/2006/customXml" ds:itemID="{4A36BF34-1A38-483F-850A-64361F9330F7}">
  <ds:schemaRefs>
    <ds:schemaRef ds:uri="http://schemas.microsoft.com/sharepoint/v3/contenttype/forms"/>
  </ds:schemaRefs>
</ds:datastoreItem>
</file>

<file path=customXml/itemProps3.xml><?xml version="1.0" encoding="utf-8"?>
<ds:datastoreItem xmlns:ds="http://schemas.openxmlformats.org/officeDocument/2006/customXml" ds:itemID="{92C7B526-DA95-4835-A23C-8C5CAEB27AC1}">
  <ds:schemaRefs>
    <ds:schemaRef ds:uri="http://www.w3.org/XML/1998/namespace"/>
    <ds:schemaRef ds:uri="http://purl.org/dc/elements/1.1/"/>
    <ds:schemaRef ds:uri="http://purl.org/dc/terms/"/>
    <ds:schemaRef ds:uri="http://purl.org/dc/dcmitype/"/>
    <ds:schemaRef ds:uri="52ff0146-47b4-4d51-8c1c-03266fcd63a2"/>
    <ds:schemaRef ds:uri="http://schemas.microsoft.com/office/infopath/2007/PartnerControls"/>
    <ds:schemaRef ds:uri="http://schemas.microsoft.com/office/2006/documentManagement/types"/>
    <ds:schemaRef ds:uri="http://schemas.openxmlformats.org/package/2006/metadata/core-properties"/>
    <ds:schemaRef ds:uri="cd03f174-a395-49eb-8ee9-8d943e22f4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10552</TotalTime>
  <Words>5048</Words>
  <Application>Microsoft Office PowerPoint</Application>
  <PresentationFormat>Widescreen</PresentationFormat>
  <Paragraphs>397</Paragraphs>
  <Slides>23</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Arial Bold</vt:lpstr>
      <vt:lpstr>Arial Re</vt:lpstr>
      <vt:lpstr>Calibri</vt:lpstr>
      <vt:lpstr>Courier New</vt:lpstr>
      <vt:lpstr>Franklin Gothic Medium</vt:lpstr>
      <vt:lpstr>Franklin Gothic Medium Cond</vt:lpstr>
      <vt:lpstr>Times New Roman</vt:lpstr>
      <vt:lpstr>Wingdings</vt:lpstr>
      <vt:lpstr>Spanish_Template_12_6_2024</vt:lpstr>
      <vt:lpstr>PowerPoint Presentation</vt:lpstr>
      <vt:lpstr>PowerPoint Presentation</vt:lpstr>
      <vt:lpstr>PowerPoint Presentation</vt:lpstr>
      <vt:lpstr>PowerPoint Presentation</vt:lpstr>
      <vt:lpstr>¿Con quién comunicarse ?</vt:lpstr>
      <vt:lpstr>¿Qué comunicar?</vt:lpstr>
      <vt:lpstr>¿Cómo comunicarse?</vt:lpstr>
      <vt:lpstr>¿Cuándo y con qué frecuencia comunicar?</vt:lpstr>
      <vt:lpstr>Ventajas de la comunicación rutinaria</vt:lpstr>
      <vt:lpstr>Comunicación rutinaria</vt:lpstr>
      <vt:lpstr>Comunicaciones en apoyo de la preparación</vt:lpstr>
      <vt:lpstr>Énfasis de Una Sola Salud (1/2)</vt:lpstr>
      <vt:lpstr>Énfasis de Una Sola Salud (2/2)</vt:lpstr>
      <vt:lpstr>Comunicaciones específicas </vt:lpstr>
      <vt:lpstr>Comunicar la información</vt:lpstr>
      <vt:lpstr>Comunicar la información: Parte 1 (1/3)</vt:lpstr>
      <vt:lpstr>Comunicar información: Parte 1 (2/3)</vt:lpstr>
      <vt:lpstr>Comunicar información: Parte 1 (3/3)</vt:lpstr>
      <vt:lpstr>Comunicar la información: Parte 2</vt:lpstr>
      <vt:lpstr>Flujo de información entre sectores </vt:lpstr>
      <vt:lpstr>PowerPoint Presentation</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docId:AFD0AA9EB68F2CFD9B045D0A90F6A4AD</cp:keywords>
  <cp:lastModifiedBy>Gallagher, Darby (CDC/GHC/DGHP)</cp:lastModifiedBy>
  <cp:revision>207</cp:revision>
  <cp:lastPrinted>2019-05-08T21:06:41Z</cp:lastPrinted>
  <dcterms:created xsi:type="dcterms:W3CDTF">2005-08-29T16:54:09Z</dcterms:created>
  <dcterms:modified xsi:type="dcterms:W3CDTF">2026-03-06T20:47:04Z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2025-04-01T22:13:05Z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7584798e-6152-4362-a7b2-f14c43279587</vt:lpwstr>
  </property>
  <property fmtid="{D5CDD505-2E9C-101B-9397-08002B2CF9AE}" pid="10" name="MSIP_Label_7b94a7b8-f06c-4dfe-bdcc-9b548fd58c31_ContentBits">
    <vt:lpwstr>0</vt:lpwstr>
  </property>
  <property fmtid="{D5CDD505-2E9C-101B-9397-08002B2CF9AE}" pid="11" name="MSIP_Label_8af03ff0-41c5-4c41-b55e-fabb8fae94be_ActionId">
    <vt:lpwstr>96e292a7-8c4f-4ee2-a64e-5ab25d03fdcc</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2021-05-20T22:23:13Z</vt:lpwstr>
  </property>
</Properties>
</file>